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3" r:id="rId91"/>
    <p:sldId id="344" r:id="rId92"/>
    <p:sldId id="342" r:id="rId93"/>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696BC2-97B3-41AF-B0C6-650AB3BDD330}" v="12" dt="2024-09-12T08:50:14.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0"/>
    <p:restoredTop sz="81373" autoAdjust="0"/>
  </p:normalViewPr>
  <p:slideViewPr>
    <p:cSldViewPr snapToGrid="0">
      <p:cViewPr varScale="1">
        <p:scale>
          <a:sx n="75" d="100"/>
          <a:sy n="75" d="100"/>
        </p:scale>
        <p:origin x="108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ela Kosuta" userId="3bca93ef-14bf-4fde-aac3-6929c3546393" providerId="ADAL" clId="{D6696BC2-97B3-41AF-B0C6-650AB3BDD330}"/>
    <pc:docChg chg="undo custSel modSld modShowInfo">
      <pc:chgData name="Minela Kosuta" userId="3bca93ef-14bf-4fde-aac3-6929c3546393" providerId="ADAL" clId="{D6696BC2-97B3-41AF-B0C6-650AB3BDD330}" dt="2024-09-12T08:50:14.783" v="16"/>
      <pc:docMkLst>
        <pc:docMk/>
      </pc:docMkLst>
      <pc:sldChg chg="modTransition">
        <pc:chgData name="Minela Kosuta" userId="3bca93ef-14bf-4fde-aac3-6929c3546393" providerId="ADAL" clId="{D6696BC2-97B3-41AF-B0C6-650AB3BDD330}" dt="2024-09-12T08:50:14.783" v="16"/>
        <pc:sldMkLst>
          <pc:docMk/>
          <pc:sldMk cId="3010236924" sldId="256"/>
        </pc:sldMkLst>
      </pc:sldChg>
      <pc:sldChg chg="modTransition">
        <pc:chgData name="Minela Kosuta" userId="3bca93ef-14bf-4fde-aac3-6929c3546393" providerId="ADAL" clId="{D6696BC2-97B3-41AF-B0C6-650AB3BDD330}" dt="2024-09-12T08:12:03.687" v="8"/>
        <pc:sldMkLst>
          <pc:docMk/>
          <pc:sldMk cId="4019230280" sldId="257"/>
        </pc:sldMkLst>
      </pc:sldChg>
      <pc:sldChg chg="modTransition">
        <pc:chgData name="Minela Kosuta" userId="3bca93ef-14bf-4fde-aac3-6929c3546393" providerId="ADAL" clId="{D6696BC2-97B3-41AF-B0C6-650AB3BDD330}" dt="2024-09-12T08:14:10.037" v="10"/>
        <pc:sldMkLst>
          <pc:docMk/>
          <pc:sldMk cId="2271636785" sldId="258"/>
        </pc:sldMkLst>
      </pc:sldChg>
      <pc:sldChg chg="modSp mod">
        <pc:chgData name="Minela Kosuta" userId="3bca93ef-14bf-4fde-aac3-6929c3546393" providerId="ADAL" clId="{D6696BC2-97B3-41AF-B0C6-650AB3BDD330}" dt="2024-09-12T08:50:14.216" v="15" actId="1076"/>
        <pc:sldMkLst>
          <pc:docMk/>
          <pc:sldMk cId="1129008802" sldId="310"/>
        </pc:sldMkLst>
        <pc:picChg chg="mod">
          <ac:chgData name="Minela Kosuta" userId="3bca93ef-14bf-4fde-aac3-6929c3546393" providerId="ADAL" clId="{D6696BC2-97B3-41AF-B0C6-650AB3BDD330}" dt="2024-09-12T08:50:14.216" v="15" actId="1076"/>
          <ac:picMkLst>
            <pc:docMk/>
            <pc:sldMk cId="1129008802" sldId="310"/>
            <ac:picMk id="10" creationId="{477F84BA-1B64-BDF1-43D9-35E614E357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11722-D0B4-804B-A2AC-1C495515754B}" type="datetimeFigureOut">
              <a:rPr lang="nb-NO" smtClean="0"/>
              <a:t>12.09.2024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D519B-B133-7949-B255-FEE7A80520C7}" type="slidenum">
              <a:rPr lang="nb-NO" smtClean="0"/>
              <a:t>‹#›</a:t>
            </a:fld>
            <a:endParaRPr lang="nb-NO"/>
          </a:p>
        </p:txBody>
      </p:sp>
    </p:spTree>
    <p:extLst>
      <p:ext uri="{BB962C8B-B14F-4D97-AF65-F5344CB8AC3E}">
        <p14:creationId xmlns:p14="http://schemas.microsoft.com/office/powerpoint/2010/main" val="101104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37D519B-B133-7949-B255-FEE7A80520C7}" type="slidenum">
              <a:rPr lang="nb-NO" smtClean="0"/>
              <a:t>55</a:t>
            </a:fld>
            <a:endParaRPr lang="nb-NO"/>
          </a:p>
        </p:txBody>
      </p:sp>
    </p:spTree>
    <p:extLst>
      <p:ext uri="{BB962C8B-B14F-4D97-AF65-F5344CB8AC3E}">
        <p14:creationId xmlns:p14="http://schemas.microsoft.com/office/powerpoint/2010/main" val="16966381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jenn oss-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2077A8-31AB-80AC-6219-02FBF73554B1}"/>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4" name="Footer Placeholder 3">
            <a:extLst>
              <a:ext uri="{FF2B5EF4-FFF2-40B4-BE49-F238E27FC236}">
                <a16:creationId xmlns:a16="http://schemas.microsoft.com/office/drawing/2014/main" id="{2626E63F-AAD0-0443-C719-33A2EF73E35B}"/>
              </a:ext>
            </a:extLst>
          </p:cNvPr>
          <p:cNvSpPr>
            <a:spLocks noGrp="1"/>
          </p:cNvSpPr>
          <p:nvPr>
            <p:ph type="ftr" sz="quarter" idx="11"/>
          </p:nvPr>
        </p:nvSpPr>
        <p:spPr>
          <a:xfrm>
            <a:off x="4038600" y="6356350"/>
            <a:ext cx="4114800" cy="365125"/>
          </a:xfrm>
          <a:prstGeom prst="rect">
            <a:avLst/>
          </a:prstGeom>
        </p:spPr>
        <p:txBody>
          <a:bodyPr/>
          <a:lstStyle/>
          <a:p>
            <a:endParaRPr lang="en-NO"/>
          </a:p>
        </p:txBody>
      </p:sp>
      <p:sp>
        <p:nvSpPr>
          <p:cNvPr id="5" name="Slide Number Placeholder 4">
            <a:extLst>
              <a:ext uri="{FF2B5EF4-FFF2-40B4-BE49-F238E27FC236}">
                <a16:creationId xmlns:a16="http://schemas.microsoft.com/office/drawing/2014/main" id="{39B44904-AE2E-CD10-F7CE-CB6DBA7E5C4B}"/>
              </a:ext>
            </a:extLst>
          </p:cNvPr>
          <p:cNvSpPr>
            <a:spLocks noGrp="1"/>
          </p:cNvSpPr>
          <p:nvPr>
            <p:ph type="sldNum" sz="quarter" idx="12"/>
          </p:nvPr>
        </p:nvSpPr>
        <p:spPr/>
        <p:txBody>
          <a:bodyPr/>
          <a:lstStyle/>
          <a:p>
            <a:fld id="{A0767BF7-2ECB-5F44-9758-30CC56E0847D}" type="slidenum">
              <a:rPr lang="en-NO" smtClean="0"/>
              <a:t>‹#›</a:t>
            </a:fld>
            <a:endParaRPr lang="en-NO"/>
          </a:p>
        </p:txBody>
      </p:sp>
      <p:pic>
        <p:nvPicPr>
          <p:cNvPr id="7" name="Picture 6" descr="A black background with colorful text&#10;&#10;Description automatically generated">
            <a:extLst>
              <a:ext uri="{FF2B5EF4-FFF2-40B4-BE49-F238E27FC236}">
                <a16:creationId xmlns:a16="http://schemas.microsoft.com/office/drawing/2014/main" id="{E0680A0E-682C-72C2-73AD-80BCED7E2B1B}"/>
              </a:ext>
            </a:extLst>
          </p:cNvPr>
          <p:cNvPicPr>
            <a:picLocks noChangeAspect="1"/>
          </p:cNvPicPr>
          <p:nvPr userDrawn="1"/>
        </p:nvPicPr>
        <p:blipFill>
          <a:blip r:embed="rId2"/>
          <a:stretch>
            <a:fillRect/>
          </a:stretch>
        </p:blipFill>
        <p:spPr>
          <a:xfrm>
            <a:off x="3869124" y="959669"/>
            <a:ext cx="4753351" cy="4906741"/>
          </a:xfrm>
          <a:prstGeom prst="rect">
            <a:avLst/>
          </a:prstGeom>
        </p:spPr>
      </p:pic>
    </p:spTree>
    <p:extLst>
      <p:ext uri="{BB962C8B-B14F-4D97-AF65-F5344CB8AC3E}">
        <p14:creationId xmlns:p14="http://schemas.microsoft.com/office/powerpoint/2010/main" val="1041015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N-log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0AD0A170-13BD-7868-A6D5-60FE775F73D0}"/>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6" name="Footer Placeholder 5">
            <a:extLst>
              <a:ext uri="{FF2B5EF4-FFF2-40B4-BE49-F238E27FC236}">
                <a16:creationId xmlns:a16="http://schemas.microsoft.com/office/drawing/2014/main" id="{B0AFC835-E1D8-8A50-FBB6-24CBC0C04AF7}"/>
              </a:ext>
            </a:extLst>
          </p:cNvPr>
          <p:cNvSpPr>
            <a:spLocks noGrp="1"/>
          </p:cNvSpPr>
          <p:nvPr>
            <p:ph type="ftr" sz="quarter" idx="11"/>
          </p:nvPr>
        </p:nvSpPr>
        <p:spPr>
          <a:xfrm>
            <a:off x="4038600" y="6356350"/>
            <a:ext cx="4114800" cy="365125"/>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9DA39416-B365-522A-AB1A-C3CF2D028A1E}"/>
              </a:ext>
            </a:extLst>
          </p:cNvPr>
          <p:cNvSpPr>
            <a:spLocks noGrp="1"/>
          </p:cNvSpPr>
          <p:nvPr>
            <p:ph type="sldNum" sz="quarter" idx="12"/>
          </p:nvPr>
        </p:nvSpPr>
        <p:spPr/>
        <p:txBody>
          <a:bodyPr/>
          <a:lstStyle/>
          <a:p>
            <a:fld id="{A0767BF7-2ECB-5F44-9758-30CC56E0847D}" type="slidenum">
              <a:rPr lang="en-NO" smtClean="0"/>
              <a:t>‹#›</a:t>
            </a:fld>
            <a:endParaRPr lang="en-NO"/>
          </a:p>
        </p:txBody>
      </p:sp>
      <p:pic>
        <p:nvPicPr>
          <p:cNvPr id="9" name="Picture 8">
            <a:extLst>
              <a:ext uri="{FF2B5EF4-FFF2-40B4-BE49-F238E27FC236}">
                <a16:creationId xmlns:a16="http://schemas.microsoft.com/office/drawing/2014/main" id="{748EB52C-44C9-5B0C-A79F-3C6F09C65CA7}"/>
              </a:ext>
            </a:extLst>
          </p:cNvPr>
          <p:cNvPicPr>
            <a:picLocks noChangeAspect="1"/>
          </p:cNvPicPr>
          <p:nvPr userDrawn="1"/>
        </p:nvPicPr>
        <p:blipFill>
          <a:blip r:embed="rId2"/>
          <a:stretch>
            <a:fillRect/>
          </a:stretch>
        </p:blipFill>
        <p:spPr>
          <a:xfrm>
            <a:off x="4431215" y="2421151"/>
            <a:ext cx="3323256" cy="2016931"/>
          </a:xfrm>
          <a:prstGeom prst="rect">
            <a:avLst/>
          </a:prstGeom>
        </p:spPr>
      </p:pic>
    </p:spTree>
    <p:extLst>
      <p:ext uri="{BB962C8B-B14F-4D97-AF65-F5344CB8AC3E}">
        <p14:creationId xmlns:p14="http://schemas.microsoft.com/office/powerpoint/2010/main" val="3756158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År + 2 tekstbolker">
    <p:spTree>
      <p:nvGrpSpPr>
        <p:cNvPr id="1" name=""/>
        <p:cNvGrpSpPr/>
        <p:nvPr/>
      </p:nvGrpSpPr>
      <p:grpSpPr>
        <a:xfrm>
          <a:off x="0" y="0"/>
          <a:ext cx="0" cy="0"/>
          <a:chOff x="0" y="0"/>
          <a:chExt cx="0" cy="0"/>
        </a:xfrm>
      </p:grpSpPr>
      <p:pic>
        <p:nvPicPr>
          <p:cNvPr id="8" name="Picture 7" descr="A close up of a piece of art&#10;&#10;Description automatically generated">
            <a:extLst>
              <a:ext uri="{FF2B5EF4-FFF2-40B4-BE49-F238E27FC236}">
                <a16:creationId xmlns:a16="http://schemas.microsoft.com/office/drawing/2014/main" id="{7F56AD22-FA24-6F26-D92A-B09EFEAE780C}"/>
              </a:ext>
            </a:extLst>
          </p:cNvPr>
          <p:cNvPicPr>
            <a:picLocks noChangeAspect="1"/>
          </p:cNvPicPr>
          <p:nvPr userDrawn="1"/>
        </p:nvPicPr>
        <p:blipFill>
          <a:blip r:embed="rId2">
            <a:alphaModFix/>
          </a:blip>
          <a:stretch>
            <a:fillRect/>
          </a:stretch>
        </p:blipFill>
        <p:spPr>
          <a:xfrm>
            <a:off x="0" y="0"/>
            <a:ext cx="12192000" cy="6858000"/>
          </a:xfrm>
          <a:prstGeom prst="rect">
            <a:avLst/>
          </a:prstGeom>
          <a:effectLst>
            <a:outerShdw dist="50800" sx="1000" sy="1000" algn="ctr" rotWithShape="0">
              <a:srgbClr val="000000"/>
            </a:outerShdw>
          </a:effectLst>
        </p:spPr>
      </p:pic>
      <p:sp>
        <p:nvSpPr>
          <p:cNvPr id="2" name="Title 1">
            <a:extLst>
              <a:ext uri="{FF2B5EF4-FFF2-40B4-BE49-F238E27FC236}">
                <a16:creationId xmlns:a16="http://schemas.microsoft.com/office/drawing/2014/main" id="{5E0E3546-D572-49A9-0B0E-292BB26FDD59}"/>
              </a:ext>
            </a:extLst>
          </p:cNvPr>
          <p:cNvSpPr>
            <a:spLocks noGrp="1"/>
          </p:cNvSpPr>
          <p:nvPr>
            <p:ph type="ctrTitle" hasCustomPrompt="1"/>
          </p:nvPr>
        </p:nvSpPr>
        <p:spPr>
          <a:xfrm>
            <a:off x="1324192" y="950032"/>
            <a:ext cx="4880658" cy="2419109"/>
          </a:xfrm>
          <a:prstGeom prst="rect">
            <a:avLst/>
          </a:prstGeom>
        </p:spPr>
        <p:txBody>
          <a:bodyPr anchor="ctr" anchorCtr="0">
            <a:normAutofit/>
          </a:bodyPr>
          <a:lstStyle>
            <a:lvl1pPr marL="0" algn="ctr">
              <a:lnSpc>
                <a:spcPct val="100000"/>
              </a:lnSpc>
              <a:spcBef>
                <a:spcPts val="0"/>
              </a:spcBef>
              <a:spcAft>
                <a:spcPts val="600"/>
              </a:spcAft>
              <a:defRPr sz="2400" cap="all" baseline="0">
                <a:effectLst>
                  <a:reflection endPos="0" dist="5938" dir="5400000" sy="-100000" algn="bl" rotWithShape="0"/>
                </a:effectLst>
                <a:latin typeface="Aptos "/>
              </a:defRPr>
            </a:lvl1pPr>
          </a:lstStyle>
          <a:p>
            <a:r>
              <a:rPr lang="en-GB" dirty="0" err="1"/>
              <a:t>konsekvenser</a:t>
            </a:r>
            <a:r>
              <a:rPr lang="en-GB" dirty="0"/>
              <a:t> </a:t>
            </a:r>
            <a:r>
              <a:rPr lang="en-GB" dirty="0" err="1"/>
              <a:t>av</a:t>
            </a:r>
            <a:r>
              <a:rPr lang="en-GB" dirty="0"/>
              <a:t> </a:t>
            </a:r>
            <a:r>
              <a:rPr lang="en-GB" dirty="0" err="1"/>
              <a:t>reformasjonen</a:t>
            </a:r>
            <a:r>
              <a:rPr lang="en-GB" dirty="0"/>
              <a:t> for rom/</a:t>
            </a:r>
            <a:r>
              <a:rPr lang="en-GB" dirty="0" err="1"/>
              <a:t>romanifolket</a:t>
            </a:r>
            <a:r>
              <a:rPr lang="en-GB" dirty="0"/>
              <a:t> I </a:t>
            </a:r>
            <a:br>
              <a:rPr lang="en-GB" dirty="0"/>
            </a:br>
            <a:r>
              <a:rPr lang="en-GB" dirty="0" err="1"/>
              <a:t>danmark-norge</a:t>
            </a:r>
            <a:r>
              <a:rPr lang="en-GB" dirty="0"/>
              <a:t> </a:t>
            </a:r>
            <a:endParaRPr lang="en-NO" dirty="0"/>
          </a:p>
        </p:txBody>
      </p:sp>
      <p:sp>
        <p:nvSpPr>
          <p:cNvPr id="3" name="Subtitle 2">
            <a:extLst>
              <a:ext uri="{FF2B5EF4-FFF2-40B4-BE49-F238E27FC236}">
                <a16:creationId xmlns:a16="http://schemas.microsoft.com/office/drawing/2014/main" id="{591D1608-C23C-A0E0-FDD5-3F874CD45521}"/>
              </a:ext>
            </a:extLst>
          </p:cNvPr>
          <p:cNvSpPr>
            <a:spLocks noGrp="1"/>
          </p:cNvSpPr>
          <p:nvPr>
            <p:ph type="subTitle" idx="1" hasCustomPrompt="1"/>
          </p:nvPr>
        </p:nvSpPr>
        <p:spPr>
          <a:xfrm>
            <a:off x="4853800" y="3236226"/>
            <a:ext cx="6208647" cy="3021073"/>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I 1536 ble reformasjonen innført i Danmark-</a:t>
            </a:r>
          </a:p>
          <a:p>
            <a:r>
              <a:rPr lang="nb-NO" dirty="0"/>
              <a:t>Norge. Siden romer og romanifolk/tatere ikke var</a:t>
            </a:r>
          </a:p>
        </p:txBody>
      </p:sp>
      <p:sp>
        <p:nvSpPr>
          <p:cNvPr id="4" name="Date Placeholder 3">
            <a:extLst>
              <a:ext uri="{FF2B5EF4-FFF2-40B4-BE49-F238E27FC236}">
                <a16:creationId xmlns:a16="http://schemas.microsoft.com/office/drawing/2014/main" id="{2FDAC023-FB29-24D1-266A-52B99576B692}"/>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5" name="Footer Placeholder 4">
            <a:extLst>
              <a:ext uri="{FF2B5EF4-FFF2-40B4-BE49-F238E27FC236}">
                <a16:creationId xmlns:a16="http://schemas.microsoft.com/office/drawing/2014/main" id="{40A0F3F5-92E4-1DB7-4146-61AEA6308F56}"/>
              </a:ext>
            </a:extLst>
          </p:cNvPr>
          <p:cNvSpPr>
            <a:spLocks noGrp="1"/>
          </p:cNvSpPr>
          <p:nvPr>
            <p:ph type="ftr" sz="quarter" idx="11"/>
          </p:nvPr>
        </p:nvSpPr>
        <p:spPr>
          <a:xfrm>
            <a:off x="4038600" y="6356350"/>
            <a:ext cx="4114800" cy="365125"/>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0EFDAAFC-8B19-5B4B-1791-955BFAF87C0D}"/>
              </a:ext>
            </a:extLst>
          </p:cNvPr>
          <p:cNvSpPr>
            <a:spLocks noGrp="1"/>
          </p:cNvSpPr>
          <p:nvPr>
            <p:ph type="sldNum" sz="quarter" idx="12"/>
          </p:nvPr>
        </p:nvSpPr>
        <p:spPr/>
        <p:txBody>
          <a:bodyPr/>
          <a:lstStyle/>
          <a:p>
            <a:fld id="{A0767BF7-2ECB-5F44-9758-30CC56E0847D}" type="slidenum">
              <a:rPr lang="en-NO" smtClean="0"/>
              <a:t>‹#›</a:t>
            </a:fld>
            <a:endParaRPr lang="en-NO"/>
          </a:p>
        </p:txBody>
      </p:sp>
      <p:sp>
        <p:nvSpPr>
          <p:cNvPr id="14" name="Text Placeholder 13">
            <a:extLst>
              <a:ext uri="{FF2B5EF4-FFF2-40B4-BE49-F238E27FC236}">
                <a16:creationId xmlns:a16="http://schemas.microsoft.com/office/drawing/2014/main" id="{F44482DF-2EC9-3291-7A53-C581D6E92C67}"/>
              </a:ext>
            </a:extLst>
          </p:cNvPr>
          <p:cNvSpPr>
            <a:spLocks noGrp="1"/>
          </p:cNvSpPr>
          <p:nvPr>
            <p:ph type="body" sz="quarter" idx="13" hasCustomPrompt="1"/>
          </p:nvPr>
        </p:nvSpPr>
        <p:spPr>
          <a:xfrm>
            <a:off x="609597" y="3792350"/>
            <a:ext cx="1622425" cy="914119"/>
          </a:xfrm>
        </p:spPr>
        <p:txBody>
          <a:bodyPr>
            <a:normAutofit/>
          </a:bodyPr>
          <a:lstStyle>
            <a:lvl1pPr>
              <a:spcBef>
                <a:spcPts val="1149"/>
              </a:spcBef>
              <a:buFontTx/>
              <a:buNone/>
              <a:defRPr sz="3600" b="1" i="0" spc="70" baseline="0">
                <a:latin typeface="Aptos "/>
              </a:defRPr>
            </a:lvl1pPr>
          </a:lstStyle>
          <a:p>
            <a:pPr lvl="0"/>
            <a:r>
              <a:rPr lang="en-US" dirty="0"/>
              <a:t>1536:</a:t>
            </a:r>
            <a:endParaRPr lang="en-GB" dirty="0"/>
          </a:p>
        </p:txBody>
      </p:sp>
    </p:spTree>
    <p:extLst>
      <p:ext uri="{BB962C8B-B14F-4D97-AF65-F5344CB8AC3E}">
        <p14:creationId xmlns:p14="http://schemas.microsoft.com/office/powerpoint/2010/main" val="350729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År + 1 tekstbolk">
    <p:spTree>
      <p:nvGrpSpPr>
        <p:cNvPr id="1" name=""/>
        <p:cNvGrpSpPr/>
        <p:nvPr/>
      </p:nvGrpSpPr>
      <p:grpSpPr>
        <a:xfrm>
          <a:off x="0" y="0"/>
          <a:ext cx="0" cy="0"/>
          <a:chOff x="0" y="0"/>
          <a:chExt cx="0" cy="0"/>
        </a:xfrm>
      </p:grpSpPr>
      <p:pic>
        <p:nvPicPr>
          <p:cNvPr id="8" name="Picture 7" descr="A close-up of a piece of art&#10;&#10;Description automatically generated">
            <a:extLst>
              <a:ext uri="{FF2B5EF4-FFF2-40B4-BE49-F238E27FC236}">
                <a16:creationId xmlns:a16="http://schemas.microsoft.com/office/drawing/2014/main" id="{F9FCDBE3-D55F-2E8A-04EF-B45DD1001BC1}"/>
              </a:ext>
            </a:extLst>
          </p:cNvPr>
          <p:cNvPicPr>
            <a:picLocks noChangeAspect="1"/>
          </p:cNvPicPr>
          <p:nvPr userDrawn="1"/>
        </p:nvPicPr>
        <p:blipFill>
          <a:blip r:embed="rId2"/>
          <a:stretch>
            <a:fillRect/>
          </a:stretch>
        </p:blipFill>
        <p:spPr>
          <a:xfrm>
            <a:off x="0" y="-2239"/>
            <a:ext cx="12192000" cy="6862477"/>
          </a:xfrm>
          <a:prstGeom prst="rect">
            <a:avLst/>
          </a:prstGeom>
        </p:spPr>
      </p:pic>
      <p:sp>
        <p:nvSpPr>
          <p:cNvPr id="2" name="Title 1">
            <a:extLst>
              <a:ext uri="{FF2B5EF4-FFF2-40B4-BE49-F238E27FC236}">
                <a16:creationId xmlns:a16="http://schemas.microsoft.com/office/drawing/2014/main" id="{DA808737-C3BA-78C9-6A6B-C5F2BF2EEBBB}"/>
              </a:ext>
            </a:extLst>
          </p:cNvPr>
          <p:cNvSpPr>
            <a:spLocks noGrp="1"/>
          </p:cNvSpPr>
          <p:nvPr>
            <p:ph type="title" hasCustomPrompt="1"/>
          </p:nvPr>
        </p:nvSpPr>
        <p:spPr>
          <a:xfrm>
            <a:off x="5067499" y="672463"/>
            <a:ext cx="5132294" cy="2889232"/>
          </a:xfrm>
        </p:spPr>
        <p:txBody>
          <a:bodyPr>
            <a:normAutofit/>
          </a:bodyPr>
          <a:lstStyle>
            <a:lvl1pPr marL="0" algn="ctr">
              <a:lnSpc>
                <a:spcPct val="100000"/>
              </a:lnSpc>
              <a:spcBef>
                <a:spcPts val="954"/>
              </a:spcBef>
              <a:defRPr sz="2400" kern="1200" spc="100" baseline="0">
                <a:latin typeface="+mn-lt"/>
              </a:defRPr>
            </a:lvl1pPr>
          </a:lstStyle>
          <a:p>
            <a:r>
              <a:rPr lang="en-NO" dirty="0">
                <a:latin typeface="+mn-lt"/>
              </a:rPr>
              <a:t>INNFØRING AV </a:t>
            </a:r>
            <a:br>
              <a:rPr lang="nb-NO" dirty="0">
                <a:latin typeface="+mn-lt"/>
              </a:rPr>
            </a:br>
            <a:r>
              <a:rPr lang="en-NO" dirty="0">
                <a:latin typeface="+mn-lt"/>
              </a:rPr>
              <a:t>DØDSSTRAFF FOR LEDER</a:t>
            </a:r>
            <a:r>
              <a:rPr lang="nb-NO" dirty="0">
                <a:latin typeface="+mn-lt"/>
              </a:rPr>
              <a:t>E</a:t>
            </a:r>
            <a:r>
              <a:rPr lang="en-NO" dirty="0">
                <a:latin typeface="+mn-lt"/>
              </a:rPr>
              <a:t> </a:t>
            </a:r>
            <a:br>
              <a:rPr lang="nb-NO" dirty="0">
                <a:latin typeface="+mn-lt"/>
              </a:rPr>
            </a:br>
            <a:r>
              <a:rPr lang="en-NO" dirty="0">
                <a:latin typeface="+mn-lt"/>
              </a:rPr>
              <a:t>AV TATERFØLGER OG</a:t>
            </a:r>
            <a:br>
              <a:rPr lang="nb-NO" dirty="0">
                <a:latin typeface="+mn-lt"/>
              </a:rPr>
            </a:br>
            <a:r>
              <a:rPr lang="en-NO" dirty="0">
                <a:latin typeface="+mn-lt"/>
              </a:rPr>
              <a:t>TATERE SOM VENDER </a:t>
            </a:r>
            <a:br>
              <a:rPr lang="nb-NO" dirty="0">
                <a:latin typeface="+mn-lt"/>
              </a:rPr>
            </a:br>
            <a:r>
              <a:rPr lang="en-NO" dirty="0">
                <a:latin typeface="+mn-lt"/>
              </a:rPr>
              <a:t>TILBAKE ETTER UTVISNING</a:t>
            </a:r>
            <a:endParaRPr lang="en-NO" dirty="0"/>
          </a:p>
        </p:txBody>
      </p:sp>
      <p:sp>
        <p:nvSpPr>
          <p:cNvPr id="3" name="Date Placeholder 2">
            <a:extLst>
              <a:ext uri="{FF2B5EF4-FFF2-40B4-BE49-F238E27FC236}">
                <a16:creationId xmlns:a16="http://schemas.microsoft.com/office/drawing/2014/main" id="{C1EE8EB3-C9BC-D4CF-0EFC-A771DF0BBF82}"/>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4" name="Slide Number Placeholder 3">
            <a:extLst>
              <a:ext uri="{FF2B5EF4-FFF2-40B4-BE49-F238E27FC236}">
                <a16:creationId xmlns:a16="http://schemas.microsoft.com/office/drawing/2014/main" id="{CA85630A-9EA5-AE3A-0041-53875253F77B}"/>
              </a:ext>
            </a:extLst>
          </p:cNvPr>
          <p:cNvSpPr>
            <a:spLocks noGrp="1"/>
          </p:cNvSpPr>
          <p:nvPr>
            <p:ph type="sldNum" sz="quarter" idx="11"/>
          </p:nvPr>
        </p:nvSpPr>
        <p:spPr/>
        <p:txBody>
          <a:bodyPr/>
          <a:lstStyle/>
          <a:p>
            <a:fld id="{A0767BF7-2ECB-5F44-9758-30CC56E0847D}" type="slidenum">
              <a:rPr lang="en-NO" smtClean="0"/>
              <a:t>‹#›</a:t>
            </a:fld>
            <a:endParaRPr lang="en-NO"/>
          </a:p>
        </p:txBody>
      </p:sp>
      <p:sp>
        <p:nvSpPr>
          <p:cNvPr id="5" name="Footer Placeholder 4">
            <a:extLst>
              <a:ext uri="{FF2B5EF4-FFF2-40B4-BE49-F238E27FC236}">
                <a16:creationId xmlns:a16="http://schemas.microsoft.com/office/drawing/2014/main" id="{B68A68CB-6E14-016A-2A8C-AA9E35B135A2}"/>
              </a:ext>
            </a:extLst>
          </p:cNvPr>
          <p:cNvSpPr>
            <a:spLocks noGrp="1"/>
          </p:cNvSpPr>
          <p:nvPr>
            <p:ph type="ftr" sz="quarter" idx="12"/>
          </p:nvPr>
        </p:nvSpPr>
        <p:spPr/>
        <p:txBody>
          <a:bodyPr/>
          <a:lstStyle/>
          <a:p>
            <a:endParaRPr lang="en-NO"/>
          </a:p>
        </p:txBody>
      </p:sp>
      <p:sp>
        <p:nvSpPr>
          <p:cNvPr id="12" name="Text Placeholder 11">
            <a:extLst>
              <a:ext uri="{FF2B5EF4-FFF2-40B4-BE49-F238E27FC236}">
                <a16:creationId xmlns:a16="http://schemas.microsoft.com/office/drawing/2014/main" id="{48AFEFA3-3FB9-3BD0-8757-52773B05C37C}"/>
              </a:ext>
            </a:extLst>
          </p:cNvPr>
          <p:cNvSpPr>
            <a:spLocks noGrp="1"/>
          </p:cNvSpPr>
          <p:nvPr>
            <p:ph type="body" sz="quarter" idx="13" hasCustomPrompt="1"/>
          </p:nvPr>
        </p:nvSpPr>
        <p:spPr>
          <a:xfrm>
            <a:off x="1856345" y="2841441"/>
            <a:ext cx="2334655" cy="1076140"/>
          </a:xfrm>
        </p:spPr>
        <p:txBody>
          <a:bodyPr>
            <a:normAutofit/>
          </a:bodyPr>
          <a:lstStyle>
            <a:lvl1pPr marL="0">
              <a:lnSpc>
                <a:spcPct val="70000"/>
              </a:lnSpc>
              <a:spcBef>
                <a:spcPts val="1149"/>
              </a:spcBef>
              <a:buFontTx/>
              <a:buNone/>
              <a:defRPr sz="3600" b="1" i="0" spc="60" baseline="0">
                <a:latin typeface="Aptos" panose="020B0004020202020204" pitchFamily="34" charset="0"/>
              </a:defRPr>
            </a:lvl1pPr>
          </a:lstStyle>
          <a:p>
            <a:pPr lvl="0"/>
            <a:r>
              <a:rPr lang="en-US" dirty="0"/>
              <a:t>1589:</a:t>
            </a:r>
            <a:endParaRPr lang="en-GB" dirty="0"/>
          </a:p>
        </p:txBody>
      </p:sp>
    </p:spTree>
    <p:extLst>
      <p:ext uri="{BB962C8B-B14F-4D97-AF65-F5344CB8AC3E}">
        <p14:creationId xmlns:p14="http://schemas.microsoft.com/office/powerpoint/2010/main" val="381273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År + 2 tekstbolker nr. 2">
    <p:spTree>
      <p:nvGrpSpPr>
        <p:cNvPr id="1" name=""/>
        <p:cNvGrpSpPr/>
        <p:nvPr/>
      </p:nvGrpSpPr>
      <p:grpSpPr>
        <a:xfrm>
          <a:off x="0" y="0"/>
          <a:ext cx="0" cy="0"/>
          <a:chOff x="0" y="0"/>
          <a:chExt cx="0" cy="0"/>
        </a:xfrm>
      </p:grpSpPr>
      <p:pic>
        <p:nvPicPr>
          <p:cNvPr id="8" name="Picture 7" descr="A colorful art piece with a yellow and purple circle&#10;&#10;Description automatically generated with medium confidence">
            <a:extLst>
              <a:ext uri="{FF2B5EF4-FFF2-40B4-BE49-F238E27FC236}">
                <a16:creationId xmlns:a16="http://schemas.microsoft.com/office/drawing/2014/main" id="{D4C3A4E1-8355-CF41-9FBC-B1A25CB01D7A}"/>
              </a:ext>
            </a:extLst>
          </p:cNvPr>
          <p:cNvPicPr>
            <a:picLocks noChangeAspect="1"/>
          </p:cNvPicPr>
          <p:nvPr userDrawn="1"/>
        </p:nvPicPr>
        <p:blipFill>
          <a:blip r:embed="rId2"/>
          <a:stretch>
            <a:fillRect/>
          </a:stretch>
        </p:blipFill>
        <p:spPr>
          <a:xfrm>
            <a:off x="0" y="1789"/>
            <a:ext cx="12192000" cy="6854422"/>
          </a:xfrm>
          <a:prstGeom prst="rect">
            <a:avLst/>
          </a:prstGeom>
        </p:spPr>
      </p:pic>
      <p:sp>
        <p:nvSpPr>
          <p:cNvPr id="2" name="Title 1">
            <a:extLst>
              <a:ext uri="{FF2B5EF4-FFF2-40B4-BE49-F238E27FC236}">
                <a16:creationId xmlns:a16="http://schemas.microsoft.com/office/drawing/2014/main" id="{F2641059-56C6-F907-FB03-45007807A9DA}"/>
              </a:ext>
            </a:extLst>
          </p:cNvPr>
          <p:cNvSpPr>
            <a:spLocks noGrp="1"/>
          </p:cNvSpPr>
          <p:nvPr>
            <p:ph type="title" hasCustomPrompt="1"/>
          </p:nvPr>
        </p:nvSpPr>
        <p:spPr>
          <a:xfrm>
            <a:off x="2398059" y="540853"/>
            <a:ext cx="5013512" cy="1452282"/>
          </a:xfrm>
          <a:prstGeom prst="rect">
            <a:avLst/>
          </a:prstGeom>
        </p:spPr>
        <p:txBody>
          <a:bodyPr/>
          <a:lstStyle>
            <a:lvl1pPr>
              <a:lnSpc>
                <a:spcPct val="100000"/>
              </a:lnSpc>
              <a:defRPr/>
            </a:lvl1pPr>
          </a:lstStyle>
          <a:p>
            <a:r>
              <a:rPr lang="en-GB" dirty="0" err="1"/>
              <a:t>Skogfinnenes</a:t>
            </a:r>
            <a:r>
              <a:rPr lang="en-GB" dirty="0"/>
              <a:t> </a:t>
            </a:r>
            <a:br>
              <a:rPr lang="en-GB" dirty="0"/>
            </a:br>
            <a:r>
              <a:rPr lang="en-GB" dirty="0" err="1"/>
              <a:t>migrasjon</a:t>
            </a:r>
            <a:r>
              <a:rPr lang="en-GB" dirty="0"/>
              <a:t> </a:t>
            </a:r>
            <a:r>
              <a:rPr lang="en-GB" dirty="0" err="1"/>
              <a:t>til</a:t>
            </a:r>
            <a:r>
              <a:rPr lang="en-GB" dirty="0"/>
              <a:t> </a:t>
            </a:r>
            <a:r>
              <a:rPr lang="en-GB" dirty="0" err="1"/>
              <a:t>norge</a:t>
            </a:r>
            <a:endParaRPr lang="en-NO" dirty="0"/>
          </a:p>
        </p:txBody>
      </p:sp>
      <p:sp>
        <p:nvSpPr>
          <p:cNvPr id="4" name="Date Placeholder 3">
            <a:extLst>
              <a:ext uri="{FF2B5EF4-FFF2-40B4-BE49-F238E27FC236}">
                <a16:creationId xmlns:a16="http://schemas.microsoft.com/office/drawing/2014/main" id="{1B8DCD45-51F5-6290-00AD-7BA571E66E51}"/>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5" name="Footer Placeholder 4">
            <a:extLst>
              <a:ext uri="{FF2B5EF4-FFF2-40B4-BE49-F238E27FC236}">
                <a16:creationId xmlns:a16="http://schemas.microsoft.com/office/drawing/2014/main" id="{6784BAC5-70F3-70C8-EB42-9D9629666D4F}"/>
              </a:ext>
            </a:extLst>
          </p:cNvPr>
          <p:cNvSpPr>
            <a:spLocks noGrp="1"/>
          </p:cNvSpPr>
          <p:nvPr>
            <p:ph type="ftr" sz="quarter" idx="11"/>
          </p:nvPr>
        </p:nvSpPr>
        <p:spPr>
          <a:xfrm>
            <a:off x="4038600" y="6356350"/>
            <a:ext cx="4114800" cy="365125"/>
          </a:xfrm>
          <a:prstGeom prst="rect">
            <a:avLst/>
          </a:prstGeom>
        </p:spPr>
        <p:txBody>
          <a:bodyPr/>
          <a:lstStyle/>
          <a:p>
            <a:endParaRPr lang="en-NO"/>
          </a:p>
        </p:txBody>
      </p:sp>
      <p:sp>
        <p:nvSpPr>
          <p:cNvPr id="6" name="Slide Number Placeholder 5">
            <a:extLst>
              <a:ext uri="{FF2B5EF4-FFF2-40B4-BE49-F238E27FC236}">
                <a16:creationId xmlns:a16="http://schemas.microsoft.com/office/drawing/2014/main" id="{F1BBA019-3129-5284-EF8C-10F66E875AE8}"/>
              </a:ext>
            </a:extLst>
          </p:cNvPr>
          <p:cNvSpPr>
            <a:spLocks noGrp="1"/>
          </p:cNvSpPr>
          <p:nvPr>
            <p:ph type="sldNum" sz="quarter" idx="12"/>
          </p:nvPr>
        </p:nvSpPr>
        <p:spPr/>
        <p:txBody>
          <a:bodyPr/>
          <a:lstStyle/>
          <a:p>
            <a:fld id="{A0767BF7-2ECB-5F44-9758-30CC56E0847D}" type="slidenum">
              <a:rPr lang="en-NO" smtClean="0"/>
              <a:t>‹#›</a:t>
            </a:fld>
            <a:endParaRPr lang="en-NO"/>
          </a:p>
        </p:txBody>
      </p:sp>
      <p:sp>
        <p:nvSpPr>
          <p:cNvPr id="12" name="Text Placeholder 11">
            <a:extLst>
              <a:ext uri="{FF2B5EF4-FFF2-40B4-BE49-F238E27FC236}">
                <a16:creationId xmlns:a16="http://schemas.microsoft.com/office/drawing/2014/main" id="{D1B19CDF-A12D-1D93-BDAB-377B15906E2D}"/>
              </a:ext>
            </a:extLst>
          </p:cNvPr>
          <p:cNvSpPr>
            <a:spLocks noGrp="1"/>
          </p:cNvSpPr>
          <p:nvPr>
            <p:ph type="body" sz="quarter" idx="13" hasCustomPrompt="1"/>
          </p:nvPr>
        </p:nvSpPr>
        <p:spPr>
          <a:xfrm>
            <a:off x="523221" y="1885300"/>
            <a:ext cx="1874838" cy="950913"/>
          </a:xfrm>
        </p:spPr>
        <p:txBody>
          <a:bodyPr>
            <a:normAutofit/>
          </a:bodyPr>
          <a:lstStyle>
            <a:lvl1pPr marL="0">
              <a:lnSpc>
                <a:spcPct val="70000"/>
              </a:lnSpc>
              <a:spcBef>
                <a:spcPts val="1149"/>
              </a:spcBef>
              <a:buFontTx/>
              <a:buNone/>
              <a:defRPr sz="3600" b="1" i="0" spc="70" baseline="0">
                <a:latin typeface="Aptos" panose="020B0004020202020204" pitchFamily="34" charset="0"/>
              </a:defRPr>
            </a:lvl1pPr>
          </a:lstStyle>
          <a:p>
            <a:pPr lvl="0"/>
            <a:r>
              <a:rPr lang="en-US" dirty="0"/>
              <a:t>1640:</a:t>
            </a:r>
            <a:endParaRPr lang="en-GB" dirty="0"/>
          </a:p>
        </p:txBody>
      </p:sp>
      <p:sp>
        <p:nvSpPr>
          <p:cNvPr id="9" name="Subtitle 2">
            <a:extLst>
              <a:ext uri="{FF2B5EF4-FFF2-40B4-BE49-F238E27FC236}">
                <a16:creationId xmlns:a16="http://schemas.microsoft.com/office/drawing/2014/main" id="{D54A5C7C-6F3F-BA9D-27F6-9574E07D51F0}"/>
              </a:ext>
            </a:extLst>
          </p:cNvPr>
          <p:cNvSpPr>
            <a:spLocks noGrp="1"/>
          </p:cNvSpPr>
          <p:nvPr>
            <p:ph type="subTitle" idx="14" hasCustomPrompt="1"/>
          </p:nvPr>
        </p:nvSpPr>
        <p:spPr>
          <a:xfrm>
            <a:off x="4374776" y="3429000"/>
            <a:ext cx="6033249" cy="2828299"/>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I 1536 ble reformasjonen innført i Danmark-</a:t>
            </a:r>
          </a:p>
          <a:p>
            <a:r>
              <a:rPr lang="nb-NO" dirty="0"/>
              <a:t>Norge. Siden romer og romanifolk/tatere ikke var</a:t>
            </a:r>
          </a:p>
        </p:txBody>
      </p:sp>
    </p:spTree>
    <p:extLst>
      <p:ext uri="{BB962C8B-B14F-4D97-AF65-F5344CB8AC3E}">
        <p14:creationId xmlns:p14="http://schemas.microsoft.com/office/powerpoint/2010/main" val="158912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År + 1 tekstbolk nr.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004656E-A7BB-B6CF-6065-E18B82F668C9}"/>
              </a:ext>
            </a:extLst>
          </p:cNvPr>
          <p:cNvPicPr>
            <a:picLocks noChangeAspect="1"/>
          </p:cNvPicPr>
          <p:nvPr userDrawn="1"/>
        </p:nvPicPr>
        <p:blipFill>
          <a:blip r:embed="rId2"/>
          <a:stretch>
            <a:fillRect/>
          </a:stretch>
        </p:blipFill>
        <p:spPr>
          <a:xfrm>
            <a:off x="0" y="-5367"/>
            <a:ext cx="12192000" cy="6868733"/>
          </a:xfrm>
          <a:prstGeom prst="rect">
            <a:avLst/>
          </a:prstGeom>
        </p:spPr>
      </p:pic>
      <p:sp>
        <p:nvSpPr>
          <p:cNvPr id="2" name="Title 1">
            <a:extLst>
              <a:ext uri="{FF2B5EF4-FFF2-40B4-BE49-F238E27FC236}">
                <a16:creationId xmlns:a16="http://schemas.microsoft.com/office/drawing/2014/main" id="{DA808737-C3BA-78C9-6A6B-C5F2BF2EEBBB}"/>
              </a:ext>
            </a:extLst>
          </p:cNvPr>
          <p:cNvSpPr>
            <a:spLocks noGrp="1"/>
          </p:cNvSpPr>
          <p:nvPr>
            <p:ph type="title" hasCustomPrompt="1"/>
          </p:nvPr>
        </p:nvSpPr>
        <p:spPr>
          <a:xfrm>
            <a:off x="4386179" y="2930172"/>
            <a:ext cx="5132294" cy="2889232"/>
          </a:xfrm>
        </p:spPr>
        <p:txBody>
          <a:bodyPr>
            <a:normAutofit/>
          </a:bodyPr>
          <a:lstStyle>
            <a:lvl1pPr marL="0" algn="ctr">
              <a:lnSpc>
                <a:spcPct val="100000"/>
              </a:lnSpc>
              <a:spcBef>
                <a:spcPts val="954"/>
              </a:spcBef>
              <a:defRPr sz="2400" kern="1200" spc="100" baseline="0">
                <a:latin typeface="+mn-lt"/>
              </a:defRPr>
            </a:lvl1pPr>
          </a:lstStyle>
          <a:p>
            <a:r>
              <a:rPr lang="nb-NO" dirty="0">
                <a:latin typeface="+mn-lt"/>
              </a:rPr>
              <a:t>Bestemmelse om </a:t>
            </a:r>
            <a:br>
              <a:rPr lang="nb-NO" dirty="0">
                <a:latin typeface="+mn-lt"/>
              </a:rPr>
            </a:br>
            <a:r>
              <a:rPr lang="nb-NO" dirty="0">
                <a:latin typeface="+mn-lt"/>
              </a:rPr>
              <a:t>at tatere skal landsforvises fra </a:t>
            </a:r>
            <a:br>
              <a:rPr lang="nb-NO" dirty="0">
                <a:latin typeface="+mn-lt"/>
              </a:rPr>
            </a:br>
            <a:r>
              <a:rPr lang="nb-NO" dirty="0">
                <a:latin typeface="+mn-lt"/>
              </a:rPr>
              <a:t>danmark-</a:t>
            </a:r>
            <a:r>
              <a:rPr lang="nb-NO" dirty="0" err="1">
                <a:latin typeface="+mn-lt"/>
              </a:rPr>
              <a:t>norge</a:t>
            </a:r>
            <a:endParaRPr lang="en-NO" dirty="0"/>
          </a:p>
        </p:txBody>
      </p:sp>
      <p:sp>
        <p:nvSpPr>
          <p:cNvPr id="3" name="Date Placeholder 2">
            <a:extLst>
              <a:ext uri="{FF2B5EF4-FFF2-40B4-BE49-F238E27FC236}">
                <a16:creationId xmlns:a16="http://schemas.microsoft.com/office/drawing/2014/main" id="{C1EE8EB3-C9BC-D4CF-0EFC-A771DF0BBF82}"/>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4" name="Slide Number Placeholder 3">
            <a:extLst>
              <a:ext uri="{FF2B5EF4-FFF2-40B4-BE49-F238E27FC236}">
                <a16:creationId xmlns:a16="http://schemas.microsoft.com/office/drawing/2014/main" id="{CA85630A-9EA5-AE3A-0041-53875253F77B}"/>
              </a:ext>
            </a:extLst>
          </p:cNvPr>
          <p:cNvSpPr>
            <a:spLocks noGrp="1"/>
          </p:cNvSpPr>
          <p:nvPr>
            <p:ph type="sldNum" sz="quarter" idx="11"/>
          </p:nvPr>
        </p:nvSpPr>
        <p:spPr/>
        <p:txBody>
          <a:bodyPr/>
          <a:lstStyle/>
          <a:p>
            <a:fld id="{A0767BF7-2ECB-5F44-9758-30CC56E0847D}" type="slidenum">
              <a:rPr lang="en-NO" smtClean="0"/>
              <a:t>‹#›</a:t>
            </a:fld>
            <a:endParaRPr lang="en-NO"/>
          </a:p>
        </p:txBody>
      </p:sp>
      <p:sp>
        <p:nvSpPr>
          <p:cNvPr id="5" name="Footer Placeholder 4">
            <a:extLst>
              <a:ext uri="{FF2B5EF4-FFF2-40B4-BE49-F238E27FC236}">
                <a16:creationId xmlns:a16="http://schemas.microsoft.com/office/drawing/2014/main" id="{B68A68CB-6E14-016A-2A8C-AA9E35B135A2}"/>
              </a:ext>
            </a:extLst>
          </p:cNvPr>
          <p:cNvSpPr>
            <a:spLocks noGrp="1"/>
          </p:cNvSpPr>
          <p:nvPr>
            <p:ph type="ftr" sz="quarter" idx="12"/>
          </p:nvPr>
        </p:nvSpPr>
        <p:spPr/>
        <p:txBody>
          <a:bodyPr/>
          <a:lstStyle/>
          <a:p>
            <a:endParaRPr lang="en-NO"/>
          </a:p>
        </p:txBody>
      </p:sp>
      <p:sp>
        <p:nvSpPr>
          <p:cNvPr id="12" name="Text Placeholder 11">
            <a:extLst>
              <a:ext uri="{FF2B5EF4-FFF2-40B4-BE49-F238E27FC236}">
                <a16:creationId xmlns:a16="http://schemas.microsoft.com/office/drawing/2014/main" id="{48AFEFA3-3FB9-3BD0-8757-52773B05C37C}"/>
              </a:ext>
            </a:extLst>
          </p:cNvPr>
          <p:cNvSpPr>
            <a:spLocks noGrp="1"/>
          </p:cNvSpPr>
          <p:nvPr>
            <p:ph type="body" sz="quarter" idx="13" hasCustomPrompt="1"/>
          </p:nvPr>
        </p:nvSpPr>
        <p:spPr>
          <a:xfrm>
            <a:off x="1919099" y="448345"/>
            <a:ext cx="2419820" cy="986116"/>
          </a:xfrm>
        </p:spPr>
        <p:txBody>
          <a:bodyPr>
            <a:normAutofit/>
          </a:bodyPr>
          <a:lstStyle>
            <a:lvl1pPr marL="0">
              <a:lnSpc>
                <a:spcPct val="70000"/>
              </a:lnSpc>
              <a:spcBef>
                <a:spcPts val="1149"/>
              </a:spcBef>
              <a:buFontTx/>
              <a:buNone/>
              <a:defRPr sz="3600" b="1" i="0" spc="70" baseline="0">
                <a:latin typeface="Aptos" panose="020B0004020202020204" pitchFamily="34" charset="0"/>
              </a:defRPr>
            </a:lvl1pPr>
          </a:lstStyle>
          <a:p>
            <a:pPr lvl="0"/>
            <a:r>
              <a:rPr lang="en-US" dirty="0"/>
              <a:t>1584:</a:t>
            </a:r>
            <a:endParaRPr lang="en-GB" dirty="0"/>
          </a:p>
        </p:txBody>
      </p:sp>
    </p:spTree>
    <p:extLst>
      <p:ext uri="{BB962C8B-B14F-4D97-AF65-F5344CB8AC3E}">
        <p14:creationId xmlns:p14="http://schemas.microsoft.com/office/powerpoint/2010/main" val="317189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År, tekst og liggende bil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84067B2-0D51-1361-A04A-A2CED603EAEA}"/>
              </a:ext>
            </a:extLst>
          </p:cNvPr>
          <p:cNvPicPr>
            <a:picLocks noChangeAspect="1"/>
          </p:cNvPicPr>
          <p:nvPr userDrawn="1"/>
        </p:nvPicPr>
        <p:blipFill>
          <a:blip r:embed="rId2"/>
          <a:stretch>
            <a:fillRect/>
          </a:stretch>
        </p:blipFill>
        <p:spPr>
          <a:xfrm>
            <a:off x="0" y="-5367"/>
            <a:ext cx="12192000" cy="6868733"/>
          </a:xfrm>
          <a:prstGeom prst="rect">
            <a:avLst/>
          </a:prstGeom>
        </p:spPr>
      </p:pic>
      <p:sp>
        <p:nvSpPr>
          <p:cNvPr id="2" name="Title 1">
            <a:extLst>
              <a:ext uri="{FF2B5EF4-FFF2-40B4-BE49-F238E27FC236}">
                <a16:creationId xmlns:a16="http://schemas.microsoft.com/office/drawing/2014/main" id="{DA808737-C3BA-78C9-6A6B-C5F2BF2EEBBB}"/>
              </a:ext>
            </a:extLst>
          </p:cNvPr>
          <p:cNvSpPr>
            <a:spLocks noGrp="1"/>
          </p:cNvSpPr>
          <p:nvPr>
            <p:ph type="title" hasCustomPrompt="1"/>
          </p:nvPr>
        </p:nvSpPr>
        <p:spPr>
          <a:xfrm>
            <a:off x="1819832" y="385592"/>
            <a:ext cx="6786282" cy="1371491"/>
          </a:xfrm>
        </p:spPr>
        <p:txBody>
          <a:bodyPr>
            <a:normAutofit/>
          </a:bodyPr>
          <a:lstStyle>
            <a:lvl1pPr marL="0" algn="ctr">
              <a:lnSpc>
                <a:spcPct val="100000"/>
              </a:lnSpc>
              <a:spcBef>
                <a:spcPts val="954"/>
              </a:spcBef>
              <a:defRPr sz="2400" kern="1200" spc="100" baseline="0">
                <a:latin typeface="+mn-lt"/>
              </a:defRPr>
            </a:lvl1pPr>
          </a:lstStyle>
          <a:p>
            <a:r>
              <a:rPr lang="nb-NO" dirty="0">
                <a:latin typeface="+mn-lt"/>
              </a:rPr>
              <a:t>Overskrift som sier noe om liggende bilde som vises på denne sliden</a:t>
            </a:r>
            <a:endParaRPr lang="en-NO" dirty="0"/>
          </a:p>
        </p:txBody>
      </p:sp>
      <p:sp>
        <p:nvSpPr>
          <p:cNvPr id="3" name="Date Placeholder 2">
            <a:extLst>
              <a:ext uri="{FF2B5EF4-FFF2-40B4-BE49-F238E27FC236}">
                <a16:creationId xmlns:a16="http://schemas.microsoft.com/office/drawing/2014/main" id="{C1EE8EB3-C9BC-D4CF-0EFC-A771DF0BBF82}"/>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4" name="Slide Number Placeholder 3">
            <a:extLst>
              <a:ext uri="{FF2B5EF4-FFF2-40B4-BE49-F238E27FC236}">
                <a16:creationId xmlns:a16="http://schemas.microsoft.com/office/drawing/2014/main" id="{CA85630A-9EA5-AE3A-0041-53875253F77B}"/>
              </a:ext>
            </a:extLst>
          </p:cNvPr>
          <p:cNvSpPr>
            <a:spLocks noGrp="1"/>
          </p:cNvSpPr>
          <p:nvPr>
            <p:ph type="sldNum" sz="quarter" idx="11"/>
          </p:nvPr>
        </p:nvSpPr>
        <p:spPr/>
        <p:txBody>
          <a:bodyPr/>
          <a:lstStyle/>
          <a:p>
            <a:fld id="{A0767BF7-2ECB-5F44-9758-30CC56E0847D}" type="slidenum">
              <a:rPr lang="en-NO" smtClean="0"/>
              <a:t>‹#›</a:t>
            </a:fld>
            <a:endParaRPr lang="en-NO"/>
          </a:p>
        </p:txBody>
      </p:sp>
      <p:sp>
        <p:nvSpPr>
          <p:cNvPr id="5" name="Footer Placeholder 4">
            <a:extLst>
              <a:ext uri="{FF2B5EF4-FFF2-40B4-BE49-F238E27FC236}">
                <a16:creationId xmlns:a16="http://schemas.microsoft.com/office/drawing/2014/main" id="{B68A68CB-6E14-016A-2A8C-AA9E35B135A2}"/>
              </a:ext>
            </a:extLst>
          </p:cNvPr>
          <p:cNvSpPr>
            <a:spLocks noGrp="1"/>
          </p:cNvSpPr>
          <p:nvPr>
            <p:ph type="ftr" sz="quarter" idx="12"/>
          </p:nvPr>
        </p:nvSpPr>
        <p:spPr/>
        <p:txBody>
          <a:bodyPr/>
          <a:lstStyle/>
          <a:p>
            <a:endParaRPr lang="en-NO"/>
          </a:p>
        </p:txBody>
      </p:sp>
      <p:sp>
        <p:nvSpPr>
          <p:cNvPr id="12" name="Text Placeholder 11">
            <a:extLst>
              <a:ext uri="{FF2B5EF4-FFF2-40B4-BE49-F238E27FC236}">
                <a16:creationId xmlns:a16="http://schemas.microsoft.com/office/drawing/2014/main" id="{48AFEFA3-3FB9-3BD0-8757-52773B05C37C}"/>
              </a:ext>
            </a:extLst>
          </p:cNvPr>
          <p:cNvSpPr>
            <a:spLocks noGrp="1"/>
          </p:cNvSpPr>
          <p:nvPr>
            <p:ph type="body" sz="quarter" idx="13" hasCustomPrompt="1"/>
          </p:nvPr>
        </p:nvSpPr>
        <p:spPr>
          <a:xfrm>
            <a:off x="54437" y="3962028"/>
            <a:ext cx="2334655" cy="1076140"/>
          </a:xfrm>
        </p:spPr>
        <p:txBody>
          <a:bodyPr>
            <a:normAutofit/>
          </a:bodyPr>
          <a:lstStyle>
            <a:lvl1pPr marL="0">
              <a:lnSpc>
                <a:spcPct val="70000"/>
              </a:lnSpc>
              <a:spcBef>
                <a:spcPts val="1149"/>
              </a:spcBef>
              <a:buFontTx/>
              <a:buNone/>
              <a:defRPr sz="3600" b="1" i="0" spc="60" baseline="0">
                <a:latin typeface="Aptos" panose="020B0004020202020204" pitchFamily="34" charset="0"/>
              </a:defRPr>
            </a:lvl1pPr>
          </a:lstStyle>
          <a:p>
            <a:pPr lvl="0"/>
            <a:r>
              <a:rPr lang="en-US" dirty="0"/>
              <a:t>1589:</a:t>
            </a:r>
            <a:endParaRPr lang="en-GB" dirty="0"/>
          </a:p>
        </p:txBody>
      </p:sp>
      <p:sp>
        <p:nvSpPr>
          <p:cNvPr id="10" name="Picture Placeholder 9">
            <a:extLst>
              <a:ext uri="{FF2B5EF4-FFF2-40B4-BE49-F238E27FC236}">
                <a16:creationId xmlns:a16="http://schemas.microsoft.com/office/drawing/2014/main" id="{E53F64F5-4B11-7EA4-7173-6D0F67E0E98D}"/>
              </a:ext>
            </a:extLst>
          </p:cNvPr>
          <p:cNvSpPr>
            <a:spLocks noGrp="1"/>
          </p:cNvSpPr>
          <p:nvPr>
            <p:ph type="pic" sz="quarter" idx="14"/>
          </p:nvPr>
        </p:nvSpPr>
        <p:spPr>
          <a:xfrm>
            <a:off x="3756025" y="1900238"/>
            <a:ext cx="7351713" cy="4456112"/>
          </a:xfrm>
        </p:spPr>
        <p:txBody>
          <a:bodyPr/>
          <a:lstStyle/>
          <a:p>
            <a:r>
              <a:rPr lang="nb-NO"/>
              <a:t>Klikk på ikonet for å legge til et bilde</a:t>
            </a:r>
            <a:endParaRPr lang="en-GB" dirty="0"/>
          </a:p>
        </p:txBody>
      </p:sp>
    </p:spTree>
    <p:extLst>
      <p:ext uri="{BB962C8B-B14F-4D97-AF65-F5344CB8AC3E}">
        <p14:creationId xmlns:p14="http://schemas.microsoft.com/office/powerpoint/2010/main" val="35648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dekkende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ED421D3-225B-4C50-E7A7-7FB261CD3C2C}"/>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6" name="Footer Placeholder 5">
            <a:extLst>
              <a:ext uri="{FF2B5EF4-FFF2-40B4-BE49-F238E27FC236}">
                <a16:creationId xmlns:a16="http://schemas.microsoft.com/office/drawing/2014/main" id="{34C3A14A-06A0-D01B-54F1-7B268051FAF1}"/>
              </a:ext>
            </a:extLst>
          </p:cNvPr>
          <p:cNvSpPr>
            <a:spLocks noGrp="1"/>
          </p:cNvSpPr>
          <p:nvPr>
            <p:ph type="ftr" sz="quarter" idx="11"/>
          </p:nvPr>
        </p:nvSpPr>
        <p:spPr>
          <a:xfrm>
            <a:off x="4038600" y="6356350"/>
            <a:ext cx="4114800" cy="365125"/>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D56B087F-3063-956F-C010-18F217619580}"/>
              </a:ext>
            </a:extLst>
          </p:cNvPr>
          <p:cNvSpPr>
            <a:spLocks noGrp="1"/>
          </p:cNvSpPr>
          <p:nvPr>
            <p:ph type="sldNum" sz="quarter" idx="12"/>
          </p:nvPr>
        </p:nvSpPr>
        <p:spPr/>
        <p:txBody>
          <a:bodyPr/>
          <a:lstStyle/>
          <a:p>
            <a:fld id="{A0767BF7-2ECB-5F44-9758-30CC56E0847D}" type="slidenum">
              <a:rPr lang="en-NO" smtClean="0"/>
              <a:t>‹#›</a:t>
            </a:fld>
            <a:endParaRPr lang="en-NO"/>
          </a:p>
        </p:txBody>
      </p:sp>
      <p:sp>
        <p:nvSpPr>
          <p:cNvPr id="4" name="Media Placeholder 3">
            <a:extLst>
              <a:ext uri="{FF2B5EF4-FFF2-40B4-BE49-F238E27FC236}">
                <a16:creationId xmlns:a16="http://schemas.microsoft.com/office/drawing/2014/main" id="{F7D696CB-9B62-B1A8-60BF-6DC6ACEB29D3}"/>
              </a:ext>
            </a:extLst>
          </p:cNvPr>
          <p:cNvSpPr>
            <a:spLocks noGrp="1"/>
          </p:cNvSpPr>
          <p:nvPr>
            <p:ph type="media" sz="quarter" idx="13"/>
          </p:nvPr>
        </p:nvSpPr>
        <p:spPr>
          <a:xfrm>
            <a:off x="0" y="0"/>
            <a:ext cx="12192000" cy="6858000"/>
          </a:xfrm>
        </p:spPr>
        <p:txBody>
          <a:bodyPr/>
          <a:lstStyle>
            <a:lvl1pPr>
              <a:buNone/>
              <a:defRPr/>
            </a:lvl1pPr>
          </a:lstStyle>
          <a:p>
            <a:r>
              <a:rPr lang="nb-NO"/>
              <a:t>Klikk ikonet for å legge til media</a:t>
            </a:r>
            <a:endParaRPr lang="en-NO" dirty="0"/>
          </a:p>
        </p:txBody>
      </p:sp>
    </p:spTree>
    <p:extLst>
      <p:ext uri="{BB962C8B-B14F-4D97-AF65-F5344CB8AC3E}">
        <p14:creationId xmlns:p14="http://schemas.microsoft.com/office/powerpoint/2010/main" val="1127735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ED421D3-225B-4C50-E7A7-7FB261CD3C2C}"/>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6" name="Footer Placeholder 5">
            <a:extLst>
              <a:ext uri="{FF2B5EF4-FFF2-40B4-BE49-F238E27FC236}">
                <a16:creationId xmlns:a16="http://schemas.microsoft.com/office/drawing/2014/main" id="{34C3A14A-06A0-D01B-54F1-7B268051FAF1}"/>
              </a:ext>
            </a:extLst>
          </p:cNvPr>
          <p:cNvSpPr>
            <a:spLocks noGrp="1"/>
          </p:cNvSpPr>
          <p:nvPr>
            <p:ph type="ftr" sz="quarter" idx="11"/>
          </p:nvPr>
        </p:nvSpPr>
        <p:spPr>
          <a:xfrm>
            <a:off x="4038600" y="6356350"/>
            <a:ext cx="4114800" cy="365125"/>
          </a:xfrm>
          <a:prstGeom prst="rect">
            <a:avLst/>
          </a:prstGeom>
        </p:spPr>
        <p:txBody>
          <a:bodyPr/>
          <a:lstStyle/>
          <a:p>
            <a:endParaRPr lang="en-NO"/>
          </a:p>
        </p:txBody>
      </p:sp>
      <p:sp>
        <p:nvSpPr>
          <p:cNvPr id="7" name="Slide Number Placeholder 6">
            <a:extLst>
              <a:ext uri="{FF2B5EF4-FFF2-40B4-BE49-F238E27FC236}">
                <a16:creationId xmlns:a16="http://schemas.microsoft.com/office/drawing/2014/main" id="{D56B087F-3063-956F-C010-18F217619580}"/>
              </a:ext>
            </a:extLst>
          </p:cNvPr>
          <p:cNvSpPr>
            <a:spLocks noGrp="1"/>
          </p:cNvSpPr>
          <p:nvPr>
            <p:ph type="sldNum" sz="quarter" idx="12"/>
          </p:nvPr>
        </p:nvSpPr>
        <p:spPr/>
        <p:txBody>
          <a:bodyPr/>
          <a:lstStyle/>
          <a:p>
            <a:fld id="{A0767BF7-2ECB-5F44-9758-30CC56E0847D}" type="slidenum">
              <a:rPr lang="en-NO" smtClean="0"/>
              <a:t>‹#›</a:t>
            </a:fld>
            <a:endParaRPr lang="en-NO"/>
          </a:p>
        </p:txBody>
      </p:sp>
      <p:sp>
        <p:nvSpPr>
          <p:cNvPr id="3" name="Picture Placeholder 2">
            <a:extLst>
              <a:ext uri="{FF2B5EF4-FFF2-40B4-BE49-F238E27FC236}">
                <a16:creationId xmlns:a16="http://schemas.microsoft.com/office/drawing/2014/main" id="{E64544C3-F726-760B-5890-D30AA90A49F1}"/>
              </a:ext>
            </a:extLst>
          </p:cNvPr>
          <p:cNvSpPr>
            <a:spLocks noGrp="1"/>
          </p:cNvSpPr>
          <p:nvPr>
            <p:ph type="pic" sz="quarter" idx="13"/>
          </p:nvPr>
        </p:nvSpPr>
        <p:spPr>
          <a:xfrm>
            <a:off x="0" y="0"/>
            <a:ext cx="12192000" cy="6858000"/>
          </a:xfrm>
        </p:spPr>
        <p:txBody>
          <a:bodyPr/>
          <a:lstStyle/>
          <a:p>
            <a:r>
              <a:rPr lang="nb-NO"/>
              <a:t>Klikk på ikonet for å legge til et bilde</a:t>
            </a:r>
            <a:endParaRPr lang="en-NO"/>
          </a:p>
        </p:txBody>
      </p:sp>
    </p:spTree>
    <p:extLst>
      <p:ext uri="{BB962C8B-B14F-4D97-AF65-F5344CB8AC3E}">
        <p14:creationId xmlns:p14="http://schemas.microsoft.com/office/powerpoint/2010/main" val="388159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År, tekst og stående bil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56AB34-986D-C01B-FC2D-56F6993E6E99}"/>
              </a:ext>
            </a:extLst>
          </p:cNvPr>
          <p:cNvPicPr>
            <a:picLocks noChangeAspect="1"/>
          </p:cNvPicPr>
          <p:nvPr userDrawn="1"/>
        </p:nvPicPr>
        <p:blipFill>
          <a:blip r:embed="rId2"/>
          <a:stretch>
            <a:fillRect/>
          </a:stretch>
        </p:blipFill>
        <p:spPr>
          <a:xfrm>
            <a:off x="0" y="-9401"/>
            <a:ext cx="12192000" cy="6876804"/>
          </a:xfrm>
          <a:prstGeom prst="rect">
            <a:avLst/>
          </a:prstGeom>
        </p:spPr>
      </p:pic>
      <p:sp>
        <p:nvSpPr>
          <p:cNvPr id="2" name="Title 1">
            <a:extLst>
              <a:ext uri="{FF2B5EF4-FFF2-40B4-BE49-F238E27FC236}">
                <a16:creationId xmlns:a16="http://schemas.microsoft.com/office/drawing/2014/main" id="{DA808737-C3BA-78C9-6A6B-C5F2BF2EEBBB}"/>
              </a:ext>
            </a:extLst>
          </p:cNvPr>
          <p:cNvSpPr>
            <a:spLocks noGrp="1"/>
          </p:cNvSpPr>
          <p:nvPr>
            <p:ph type="title" hasCustomPrompt="1"/>
          </p:nvPr>
        </p:nvSpPr>
        <p:spPr>
          <a:xfrm>
            <a:off x="977150" y="2680487"/>
            <a:ext cx="4697509" cy="3012101"/>
          </a:xfrm>
        </p:spPr>
        <p:txBody>
          <a:bodyPr>
            <a:normAutofit/>
          </a:bodyPr>
          <a:lstStyle>
            <a:lvl1pPr marL="0" algn="ctr">
              <a:lnSpc>
                <a:spcPct val="100000"/>
              </a:lnSpc>
              <a:spcBef>
                <a:spcPts val="954"/>
              </a:spcBef>
              <a:defRPr sz="2400" kern="1200" spc="100" baseline="0">
                <a:latin typeface="+mn-lt"/>
              </a:defRPr>
            </a:lvl1pPr>
          </a:lstStyle>
          <a:p>
            <a:r>
              <a:rPr lang="nb-NO" dirty="0">
                <a:latin typeface="+mn-lt"/>
              </a:rPr>
              <a:t>Overskrift som sier noe om stående bilde som vises på denne sliden</a:t>
            </a:r>
            <a:endParaRPr lang="en-NO" dirty="0"/>
          </a:p>
        </p:txBody>
      </p:sp>
      <p:sp>
        <p:nvSpPr>
          <p:cNvPr id="3" name="Date Placeholder 2">
            <a:extLst>
              <a:ext uri="{FF2B5EF4-FFF2-40B4-BE49-F238E27FC236}">
                <a16:creationId xmlns:a16="http://schemas.microsoft.com/office/drawing/2014/main" id="{C1EE8EB3-C9BC-D4CF-0EFC-A771DF0BBF82}"/>
              </a:ext>
            </a:extLst>
          </p:cNvPr>
          <p:cNvSpPr>
            <a:spLocks noGrp="1"/>
          </p:cNvSpPr>
          <p:nvPr>
            <p:ph type="dt" sz="half" idx="10"/>
          </p:nvPr>
        </p:nvSpPr>
        <p:spPr/>
        <p:txBody>
          <a:bodyPr/>
          <a:lstStyle/>
          <a:p>
            <a:fld id="{0305E638-DCF0-9F4C-842E-44D850C11BF8}" type="datetimeFigureOut">
              <a:rPr lang="en-NO" smtClean="0"/>
              <a:t>09/12/2024</a:t>
            </a:fld>
            <a:endParaRPr lang="en-NO"/>
          </a:p>
        </p:txBody>
      </p:sp>
      <p:sp>
        <p:nvSpPr>
          <p:cNvPr id="4" name="Slide Number Placeholder 3">
            <a:extLst>
              <a:ext uri="{FF2B5EF4-FFF2-40B4-BE49-F238E27FC236}">
                <a16:creationId xmlns:a16="http://schemas.microsoft.com/office/drawing/2014/main" id="{CA85630A-9EA5-AE3A-0041-53875253F77B}"/>
              </a:ext>
            </a:extLst>
          </p:cNvPr>
          <p:cNvSpPr>
            <a:spLocks noGrp="1"/>
          </p:cNvSpPr>
          <p:nvPr>
            <p:ph type="sldNum" sz="quarter" idx="11"/>
          </p:nvPr>
        </p:nvSpPr>
        <p:spPr/>
        <p:txBody>
          <a:bodyPr/>
          <a:lstStyle/>
          <a:p>
            <a:fld id="{A0767BF7-2ECB-5F44-9758-30CC56E0847D}" type="slidenum">
              <a:rPr lang="en-NO" smtClean="0"/>
              <a:t>‹#›</a:t>
            </a:fld>
            <a:endParaRPr lang="en-NO"/>
          </a:p>
        </p:txBody>
      </p:sp>
      <p:sp>
        <p:nvSpPr>
          <p:cNvPr id="5" name="Footer Placeholder 4">
            <a:extLst>
              <a:ext uri="{FF2B5EF4-FFF2-40B4-BE49-F238E27FC236}">
                <a16:creationId xmlns:a16="http://schemas.microsoft.com/office/drawing/2014/main" id="{B68A68CB-6E14-016A-2A8C-AA9E35B135A2}"/>
              </a:ext>
            </a:extLst>
          </p:cNvPr>
          <p:cNvSpPr>
            <a:spLocks noGrp="1"/>
          </p:cNvSpPr>
          <p:nvPr>
            <p:ph type="ftr" sz="quarter" idx="12"/>
          </p:nvPr>
        </p:nvSpPr>
        <p:spPr/>
        <p:txBody>
          <a:bodyPr/>
          <a:lstStyle/>
          <a:p>
            <a:endParaRPr lang="en-NO"/>
          </a:p>
        </p:txBody>
      </p:sp>
      <p:sp>
        <p:nvSpPr>
          <p:cNvPr id="12" name="Text Placeholder 11">
            <a:extLst>
              <a:ext uri="{FF2B5EF4-FFF2-40B4-BE49-F238E27FC236}">
                <a16:creationId xmlns:a16="http://schemas.microsoft.com/office/drawing/2014/main" id="{48AFEFA3-3FB9-3BD0-8757-52773B05C37C}"/>
              </a:ext>
            </a:extLst>
          </p:cNvPr>
          <p:cNvSpPr>
            <a:spLocks noGrp="1"/>
          </p:cNvSpPr>
          <p:nvPr>
            <p:ph type="body" sz="quarter" idx="13" hasCustomPrompt="1"/>
          </p:nvPr>
        </p:nvSpPr>
        <p:spPr>
          <a:xfrm>
            <a:off x="2143213" y="380454"/>
            <a:ext cx="2334655" cy="1076140"/>
          </a:xfrm>
        </p:spPr>
        <p:txBody>
          <a:bodyPr>
            <a:normAutofit/>
          </a:bodyPr>
          <a:lstStyle>
            <a:lvl1pPr marL="0">
              <a:lnSpc>
                <a:spcPct val="70000"/>
              </a:lnSpc>
              <a:spcBef>
                <a:spcPts val="1149"/>
              </a:spcBef>
              <a:buFontTx/>
              <a:buNone/>
              <a:defRPr sz="3600" b="1" i="0" spc="60" baseline="0">
                <a:latin typeface="Aptos" panose="020B0004020202020204" pitchFamily="34" charset="0"/>
              </a:defRPr>
            </a:lvl1pPr>
          </a:lstStyle>
          <a:p>
            <a:pPr lvl="0"/>
            <a:r>
              <a:rPr lang="en-US" dirty="0"/>
              <a:t>1584:</a:t>
            </a:r>
            <a:endParaRPr lang="en-GB" dirty="0"/>
          </a:p>
        </p:txBody>
      </p:sp>
      <p:sp>
        <p:nvSpPr>
          <p:cNvPr id="10" name="Picture Placeholder 9">
            <a:extLst>
              <a:ext uri="{FF2B5EF4-FFF2-40B4-BE49-F238E27FC236}">
                <a16:creationId xmlns:a16="http://schemas.microsoft.com/office/drawing/2014/main" id="{E53F64F5-4B11-7EA4-7173-6D0F67E0E98D}"/>
              </a:ext>
            </a:extLst>
          </p:cNvPr>
          <p:cNvSpPr>
            <a:spLocks noGrp="1"/>
          </p:cNvSpPr>
          <p:nvPr>
            <p:ph type="pic" sz="quarter" idx="14" hasCustomPrompt="1"/>
          </p:nvPr>
        </p:nvSpPr>
        <p:spPr>
          <a:xfrm>
            <a:off x="6517343" y="734783"/>
            <a:ext cx="4037144" cy="5379146"/>
          </a:xfrm>
        </p:spPr>
        <p:txBody>
          <a:bodyPr/>
          <a:lstStyle>
            <a:lvl1pPr>
              <a:defRPr/>
            </a:lvl1pPr>
          </a:lstStyle>
          <a:p>
            <a:r>
              <a:rPr lang="nb-NO" dirty="0"/>
              <a:t>Stående bilde</a:t>
            </a:r>
            <a:endParaRPr lang="en-GB" dirty="0"/>
          </a:p>
        </p:txBody>
      </p:sp>
    </p:spTree>
    <p:extLst>
      <p:ext uri="{BB962C8B-B14F-4D97-AF65-F5344CB8AC3E}">
        <p14:creationId xmlns:p14="http://schemas.microsoft.com/office/powerpoint/2010/main" val="250196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brown rectangle with a black border&#10;&#10;Description automatically generated with medium confidence">
            <a:extLst>
              <a:ext uri="{FF2B5EF4-FFF2-40B4-BE49-F238E27FC236}">
                <a16:creationId xmlns:a16="http://schemas.microsoft.com/office/drawing/2014/main" id="{3AC4E222-C7B6-5CAF-9B87-612E8A5E4DC6}"/>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59EE9890-2CBC-7A75-A3DA-B9DD65BEFD5A}"/>
              </a:ext>
            </a:extLst>
          </p:cNvPr>
          <p:cNvSpPr>
            <a:spLocks noGrp="1"/>
          </p:cNvSpPr>
          <p:nvPr>
            <p:ph type="body" idx="1"/>
          </p:nvPr>
        </p:nvSpPr>
        <p:spPr>
          <a:xfrm>
            <a:off x="5851712" y="1963271"/>
            <a:ext cx="5517776" cy="3759557"/>
          </a:xfrm>
          <a:prstGeom prst="rect">
            <a:avLst/>
          </a:prstGeom>
        </p:spPr>
        <p:txBody>
          <a:bodyPr vert="horz" lIns="91440" tIns="45720" rIns="91440" bIns="45720" rtlCol="0"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Date Placeholder 3">
            <a:extLst>
              <a:ext uri="{FF2B5EF4-FFF2-40B4-BE49-F238E27FC236}">
                <a16:creationId xmlns:a16="http://schemas.microsoft.com/office/drawing/2014/main" id="{612D2D09-E42F-4906-B853-F3F1B02DC5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05E638-DCF0-9F4C-842E-44D850C11BF8}" type="datetimeFigureOut">
              <a:rPr lang="en-NO" smtClean="0"/>
              <a:t>09/12/2024</a:t>
            </a:fld>
            <a:endParaRPr lang="en-NO"/>
          </a:p>
        </p:txBody>
      </p:sp>
      <p:sp>
        <p:nvSpPr>
          <p:cNvPr id="6" name="Slide Number Placeholder 5">
            <a:extLst>
              <a:ext uri="{FF2B5EF4-FFF2-40B4-BE49-F238E27FC236}">
                <a16:creationId xmlns:a16="http://schemas.microsoft.com/office/drawing/2014/main" id="{DB2C8B48-0ED6-0442-1CD0-117501CD5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767BF7-2ECB-5F44-9758-30CC56E0847D}" type="slidenum">
              <a:rPr lang="en-NO" smtClean="0"/>
              <a:t>‹#›</a:t>
            </a:fld>
            <a:endParaRPr lang="en-NO"/>
          </a:p>
        </p:txBody>
      </p:sp>
      <p:sp>
        <p:nvSpPr>
          <p:cNvPr id="12" name="Footer Placeholder 11">
            <a:extLst>
              <a:ext uri="{FF2B5EF4-FFF2-40B4-BE49-F238E27FC236}">
                <a16:creationId xmlns:a16="http://schemas.microsoft.com/office/drawing/2014/main" id="{0A2F8E4D-EA38-FA12-7B6F-BE4C63CB20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O"/>
          </a:p>
        </p:txBody>
      </p:sp>
      <p:sp>
        <p:nvSpPr>
          <p:cNvPr id="13" name="Title Placeholder 12">
            <a:extLst>
              <a:ext uri="{FF2B5EF4-FFF2-40B4-BE49-F238E27FC236}">
                <a16:creationId xmlns:a16="http://schemas.microsoft.com/office/drawing/2014/main" id="{1A16C30B-2764-3C7A-FFB6-64A0286D90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a:t>
            </a:r>
            <a:r>
              <a:rPr lang="en-GB" dirty="0" err="1"/>
              <a:t>hghMaster</a:t>
            </a:r>
            <a:r>
              <a:rPr lang="en-GB" dirty="0"/>
              <a:t> title style</a:t>
            </a:r>
            <a:endParaRPr lang="en-NO" dirty="0"/>
          </a:p>
        </p:txBody>
      </p:sp>
    </p:spTree>
    <p:extLst>
      <p:ext uri="{BB962C8B-B14F-4D97-AF65-F5344CB8AC3E}">
        <p14:creationId xmlns:p14="http://schemas.microsoft.com/office/powerpoint/2010/main" val="413711994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50" r:id="rId4"/>
    <p:sldLayoutId id="2147483663" r:id="rId5"/>
    <p:sldLayoutId id="2147483664" r:id="rId6"/>
    <p:sldLayoutId id="2147483652" r:id="rId7"/>
    <p:sldLayoutId id="2147483666" r:id="rId8"/>
    <p:sldLayoutId id="2147483665" r:id="rId9"/>
    <p:sldLayoutId id="2147483657" r:id="rId10"/>
  </p:sldLayoutIdLst>
  <p:txStyles>
    <p:titleStyle>
      <a:lvl1pPr algn="ctr" defTabSz="914400" rtl="0" eaLnBrk="1" latinLnBrk="0" hangingPunct="1">
        <a:lnSpc>
          <a:spcPct val="120000"/>
        </a:lnSpc>
        <a:spcBef>
          <a:spcPts val="954"/>
        </a:spcBef>
        <a:buNone/>
        <a:defRPr sz="2400" b="1" kern="4000" cap="all" spc="120" baseline="0">
          <a:solidFill>
            <a:schemeClr val="tx1"/>
          </a:solidFill>
          <a:latin typeface="+mn-lt"/>
          <a:ea typeface="+mj-ea"/>
          <a:cs typeface="+mj-cs"/>
        </a:defRPr>
      </a:lvl1pPr>
    </p:titleStyle>
    <p:bodyStyle>
      <a:lvl1pPr marL="228600" indent="0" algn="ctr" defTabSz="914400" rtl="0" eaLnBrk="1" latinLnBrk="0" hangingPunct="1">
        <a:lnSpc>
          <a:spcPct val="100000"/>
        </a:lnSpc>
        <a:spcBef>
          <a:spcPts val="954"/>
        </a:spcBef>
        <a:buFont typeface="Arial" panose="020B0604020202020204" pitchFamily="34" charset="0"/>
        <a:buChar char="•"/>
        <a:defRPr sz="2000" b="0" i="0" kern="4000" spc="0" baseline="0">
          <a:solidFill>
            <a:srgbClr val="4A4A40"/>
          </a:solidFill>
          <a:latin typeface="Aptos" panose="020B0004020202020204" pitchFamily="34" charset="0"/>
          <a:ea typeface="+mn-ea"/>
          <a:cs typeface="+mn-cs"/>
        </a:defRPr>
      </a:lvl1pPr>
      <a:lvl2pPr marL="685800" indent="0" algn="ctr" defTabSz="914400" rtl="0" eaLnBrk="1" latinLnBrk="0" hangingPunct="1">
        <a:lnSpc>
          <a:spcPct val="100000"/>
        </a:lnSpc>
        <a:spcBef>
          <a:spcPts val="954"/>
        </a:spcBef>
        <a:buFontTx/>
        <a:buNone/>
        <a:defRPr sz="2000" b="0" i="0" kern="4000" spc="0" baseline="0">
          <a:solidFill>
            <a:srgbClr val="4A4A40"/>
          </a:solidFill>
          <a:latin typeface="Aptos" panose="020B0004020202020204" pitchFamily="34" charset="0"/>
          <a:ea typeface="+mn-ea"/>
          <a:cs typeface="+mn-cs"/>
        </a:defRPr>
      </a:lvl2pPr>
      <a:lvl3pPr marL="1143000" indent="0" algn="ctr" defTabSz="914400" rtl="0" eaLnBrk="1" latinLnBrk="0" hangingPunct="1">
        <a:lnSpc>
          <a:spcPct val="100000"/>
        </a:lnSpc>
        <a:spcBef>
          <a:spcPts val="954"/>
        </a:spcBef>
        <a:buFont typeface="Arial" panose="020B0604020202020204" pitchFamily="34" charset="0"/>
        <a:buChar char="•"/>
        <a:defRPr sz="2000" b="0" i="0" kern="4000" spc="0" baseline="0">
          <a:solidFill>
            <a:srgbClr val="4A4A40"/>
          </a:solidFill>
          <a:latin typeface="Aptos" panose="020B0004020202020204" pitchFamily="34" charset="0"/>
          <a:ea typeface="+mn-ea"/>
          <a:cs typeface="+mn-cs"/>
        </a:defRPr>
      </a:lvl3pPr>
      <a:lvl4pPr marL="1600200" indent="0" algn="ctr" defTabSz="914400" rtl="0" eaLnBrk="1" latinLnBrk="0" hangingPunct="1">
        <a:lnSpc>
          <a:spcPct val="100000"/>
        </a:lnSpc>
        <a:spcBef>
          <a:spcPts val="954"/>
        </a:spcBef>
        <a:buFont typeface="Arial" panose="020B0604020202020204" pitchFamily="34" charset="0"/>
        <a:buChar char="•"/>
        <a:defRPr sz="2000" b="0" i="0" kern="4000" spc="0" baseline="0">
          <a:solidFill>
            <a:srgbClr val="4A4A40"/>
          </a:solidFill>
          <a:latin typeface="Aptos" panose="020B0004020202020204" pitchFamily="34" charset="0"/>
          <a:ea typeface="+mn-ea"/>
          <a:cs typeface="+mn-cs"/>
        </a:defRPr>
      </a:lvl4pPr>
      <a:lvl5pPr marL="2057400" indent="0" algn="ctr" defTabSz="914400" rtl="0" eaLnBrk="1" latinLnBrk="0" hangingPunct="1">
        <a:lnSpc>
          <a:spcPct val="100000"/>
        </a:lnSpc>
        <a:spcBef>
          <a:spcPts val="954"/>
        </a:spcBef>
        <a:buFont typeface="Arial" panose="020B0604020202020204" pitchFamily="34" charset="0"/>
        <a:buChar char="•"/>
        <a:defRPr sz="2000" b="0" i="0" kern="4000" spc="0" baseline="0">
          <a:solidFill>
            <a:srgbClr val="4A4A40"/>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2369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44BF7-4C60-A9D3-27A0-FA97E916022C}"/>
              </a:ext>
            </a:extLst>
          </p:cNvPr>
          <p:cNvSpPr>
            <a:spLocks noGrp="1"/>
          </p:cNvSpPr>
          <p:nvPr>
            <p:ph type="title"/>
          </p:nvPr>
        </p:nvSpPr>
        <p:spPr>
          <a:xfrm>
            <a:off x="3020359" y="600701"/>
            <a:ext cx="3913841" cy="1452282"/>
          </a:xfrm>
        </p:spPr>
        <p:txBody>
          <a:bodyPr/>
          <a:lstStyle/>
          <a:p>
            <a:r>
              <a:rPr lang="nb-NO" dirty="0"/>
              <a:t>Skogfinnenes migrasjon til Norge </a:t>
            </a:r>
          </a:p>
        </p:txBody>
      </p:sp>
      <p:sp>
        <p:nvSpPr>
          <p:cNvPr id="3" name="Plassholder for tekst 2">
            <a:extLst>
              <a:ext uri="{FF2B5EF4-FFF2-40B4-BE49-F238E27FC236}">
                <a16:creationId xmlns:a16="http://schemas.microsoft.com/office/drawing/2014/main" id="{CEE25C35-CCCD-D3E4-0965-6AB92961D27B}"/>
              </a:ext>
            </a:extLst>
          </p:cNvPr>
          <p:cNvSpPr>
            <a:spLocks noGrp="1"/>
          </p:cNvSpPr>
          <p:nvPr>
            <p:ph type="body" sz="quarter" idx="13"/>
          </p:nvPr>
        </p:nvSpPr>
        <p:spPr/>
        <p:txBody>
          <a:bodyPr/>
          <a:lstStyle/>
          <a:p>
            <a:endParaRPr lang="nb-NO"/>
          </a:p>
        </p:txBody>
      </p:sp>
      <p:sp>
        <p:nvSpPr>
          <p:cNvPr id="4" name="Undertittel 3">
            <a:extLst>
              <a:ext uri="{FF2B5EF4-FFF2-40B4-BE49-F238E27FC236}">
                <a16:creationId xmlns:a16="http://schemas.microsoft.com/office/drawing/2014/main" id="{017525BD-86D2-E80C-F5E3-2E9E62536A02}"/>
              </a:ext>
            </a:extLst>
          </p:cNvPr>
          <p:cNvSpPr>
            <a:spLocks noGrp="1"/>
          </p:cNvSpPr>
          <p:nvPr>
            <p:ph type="subTitle" idx="14"/>
          </p:nvPr>
        </p:nvSpPr>
        <p:spPr>
          <a:xfrm>
            <a:off x="4168000" y="3429000"/>
            <a:ext cx="6208647" cy="3021073"/>
          </a:xfrm>
        </p:spPr>
        <p:txBody>
          <a:bodyPr/>
          <a:lstStyle/>
          <a:p>
            <a:r>
              <a:rPr lang="nb-NO" dirty="0"/>
              <a:t>Skogfinnene kom fra Savolax og </a:t>
            </a:r>
            <a:r>
              <a:rPr lang="nb-NO" dirty="0" err="1"/>
              <a:t>Tavastland</a:t>
            </a:r>
            <a:r>
              <a:rPr lang="nb-NO" dirty="0"/>
              <a:t> i Finland. De første skogfinnene kom til Norge mellom 1630 og 1640. Skogfinnene drev svedjebruk som var svært arealkrevende. Det var blant annet behov for areal som gjorde at det ble sendt speidere til Norge, som etter hvert slo seg ned. </a:t>
            </a:r>
          </a:p>
        </p:txBody>
      </p:sp>
    </p:spTree>
    <p:extLst>
      <p:ext uri="{BB962C8B-B14F-4D97-AF65-F5344CB8AC3E}">
        <p14:creationId xmlns:p14="http://schemas.microsoft.com/office/powerpoint/2010/main" val="665716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0028D8-DBCD-4CE8-7CD8-E132A1B6FEC9}"/>
              </a:ext>
            </a:extLst>
          </p:cNvPr>
          <p:cNvSpPr>
            <a:spLocks noGrp="1"/>
          </p:cNvSpPr>
          <p:nvPr>
            <p:ph type="ctrTitle"/>
          </p:nvPr>
        </p:nvSpPr>
        <p:spPr>
          <a:xfrm>
            <a:off x="1830107" y="817117"/>
            <a:ext cx="3425608" cy="2419109"/>
          </a:xfrm>
        </p:spPr>
        <p:txBody>
          <a:bodyPr/>
          <a:lstStyle/>
          <a:p>
            <a:r>
              <a:rPr lang="nb-NO" dirty="0"/>
              <a:t>«Fantejaktene» innføres</a:t>
            </a:r>
          </a:p>
        </p:txBody>
      </p:sp>
      <p:sp>
        <p:nvSpPr>
          <p:cNvPr id="3" name="Undertittel 2">
            <a:extLst>
              <a:ext uri="{FF2B5EF4-FFF2-40B4-BE49-F238E27FC236}">
                <a16:creationId xmlns:a16="http://schemas.microsoft.com/office/drawing/2014/main" id="{37EA8C25-CB06-B533-6DD9-0FBA5C905EAC}"/>
              </a:ext>
            </a:extLst>
          </p:cNvPr>
          <p:cNvSpPr>
            <a:spLocks noGrp="1"/>
          </p:cNvSpPr>
          <p:nvPr>
            <p:ph type="subTitle" idx="1"/>
          </p:nvPr>
        </p:nvSpPr>
        <p:spPr>
          <a:xfrm>
            <a:off x="4853800" y="3429000"/>
            <a:ext cx="6208647" cy="3021073"/>
          </a:xfrm>
        </p:spPr>
        <p:txBody>
          <a:bodyPr/>
          <a:lstStyle/>
          <a:p>
            <a:r>
              <a:rPr lang="nb-NO" dirty="0"/>
              <a:t>Personer som ikke hadde fast bosted eller arbeid ble mistenkt for å være løsgjengere eller tiggere, og opplevde systematisk forfølgelse fra myndighetene.  Fant ble brukt som et nedsettende begrep om romanifolk/tatere, og forfølgelsen ble kalt «fantejakter». Samtidig ble det innført krav om å ha papirer fra myndighetene på at man fikk reise, og det ble vanskelig for omreisende å drive med handel og tilby tjenester på gårdene.</a:t>
            </a:r>
          </a:p>
        </p:txBody>
      </p:sp>
      <p:sp>
        <p:nvSpPr>
          <p:cNvPr id="4" name="Plassholder for tekst 3">
            <a:extLst>
              <a:ext uri="{FF2B5EF4-FFF2-40B4-BE49-F238E27FC236}">
                <a16:creationId xmlns:a16="http://schemas.microsoft.com/office/drawing/2014/main" id="{6D7808E7-1B10-20E7-7046-13CFCB085DDD}"/>
              </a:ext>
            </a:extLst>
          </p:cNvPr>
          <p:cNvSpPr>
            <a:spLocks noGrp="1"/>
          </p:cNvSpPr>
          <p:nvPr>
            <p:ph type="body" sz="quarter" idx="13"/>
          </p:nvPr>
        </p:nvSpPr>
        <p:spPr/>
        <p:txBody>
          <a:bodyPr/>
          <a:lstStyle/>
          <a:p>
            <a:r>
              <a:rPr lang="nb-NO" dirty="0"/>
              <a:t>1643:</a:t>
            </a:r>
          </a:p>
        </p:txBody>
      </p:sp>
    </p:spTree>
    <p:extLst>
      <p:ext uri="{BB962C8B-B14F-4D97-AF65-F5344CB8AC3E}">
        <p14:creationId xmlns:p14="http://schemas.microsoft.com/office/powerpoint/2010/main" val="3075940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35AB4B-06B8-B600-34F3-DC5B84EE25FF}"/>
              </a:ext>
            </a:extLst>
          </p:cNvPr>
          <p:cNvSpPr>
            <a:spLocks noGrp="1"/>
          </p:cNvSpPr>
          <p:nvPr>
            <p:ph type="title"/>
          </p:nvPr>
        </p:nvSpPr>
        <p:spPr>
          <a:xfrm>
            <a:off x="5384999" y="812163"/>
            <a:ext cx="4533701" cy="2889232"/>
          </a:xfrm>
        </p:spPr>
        <p:txBody>
          <a:bodyPr/>
          <a:lstStyle/>
          <a:p>
            <a:r>
              <a:rPr lang="nb-NO" dirty="0"/>
              <a:t>Ny lov nekter jøder adgang og krever at tatere skal pågripes i Danmark-Norge</a:t>
            </a:r>
          </a:p>
        </p:txBody>
      </p:sp>
      <p:sp>
        <p:nvSpPr>
          <p:cNvPr id="3" name="Plassholder for tekst 2">
            <a:extLst>
              <a:ext uri="{FF2B5EF4-FFF2-40B4-BE49-F238E27FC236}">
                <a16:creationId xmlns:a16="http://schemas.microsoft.com/office/drawing/2014/main" id="{4CBC87D1-F748-C489-5D08-44F1FC1E75BF}"/>
              </a:ext>
            </a:extLst>
          </p:cNvPr>
          <p:cNvSpPr>
            <a:spLocks noGrp="1"/>
          </p:cNvSpPr>
          <p:nvPr>
            <p:ph type="body" sz="quarter" idx="13"/>
          </p:nvPr>
        </p:nvSpPr>
        <p:spPr/>
        <p:txBody>
          <a:bodyPr/>
          <a:lstStyle/>
          <a:p>
            <a:r>
              <a:rPr lang="nb-NO" dirty="0"/>
              <a:t>1687:</a:t>
            </a:r>
          </a:p>
        </p:txBody>
      </p:sp>
    </p:spTree>
    <p:extLst>
      <p:ext uri="{BB962C8B-B14F-4D97-AF65-F5344CB8AC3E}">
        <p14:creationId xmlns:p14="http://schemas.microsoft.com/office/powerpoint/2010/main" val="310879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166643-BA07-E646-D45D-D607F9944D75}"/>
              </a:ext>
            </a:extLst>
          </p:cNvPr>
          <p:cNvSpPr>
            <a:spLocks noGrp="1"/>
          </p:cNvSpPr>
          <p:nvPr>
            <p:ph type="title"/>
          </p:nvPr>
        </p:nvSpPr>
        <p:spPr/>
        <p:txBody>
          <a:bodyPr/>
          <a:lstStyle/>
          <a:p>
            <a:r>
              <a:rPr lang="nb-NO" dirty="0"/>
              <a:t>Fornorskning av skogfinske navn i Norge</a:t>
            </a:r>
          </a:p>
        </p:txBody>
      </p:sp>
      <p:sp>
        <p:nvSpPr>
          <p:cNvPr id="3" name="Plassholder for tekst 2">
            <a:extLst>
              <a:ext uri="{FF2B5EF4-FFF2-40B4-BE49-F238E27FC236}">
                <a16:creationId xmlns:a16="http://schemas.microsoft.com/office/drawing/2014/main" id="{C50347BE-B54F-25EE-23B5-88A6EB2DF5E6}"/>
              </a:ext>
            </a:extLst>
          </p:cNvPr>
          <p:cNvSpPr>
            <a:spLocks noGrp="1"/>
          </p:cNvSpPr>
          <p:nvPr>
            <p:ph type="body" sz="quarter" idx="13"/>
          </p:nvPr>
        </p:nvSpPr>
        <p:spPr>
          <a:xfrm>
            <a:off x="1576198" y="448345"/>
            <a:ext cx="3084701" cy="986116"/>
          </a:xfrm>
        </p:spPr>
        <p:txBody>
          <a:bodyPr/>
          <a:lstStyle/>
          <a:p>
            <a:r>
              <a:rPr lang="nb-NO" dirty="0"/>
              <a:t>1700-tallet:</a:t>
            </a:r>
          </a:p>
        </p:txBody>
      </p:sp>
    </p:spTree>
    <p:extLst>
      <p:ext uri="{BB962C8B-B14F-4D97-AF65-F5344CB8AC3E}">
        <p14:creationId xmlns:p14="http://schemas.microsoft.com/office/powerpoint/2010/main" val="2596895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C5C5AD-9E59-B545-368B-CB443D544CE3}"/>
              </a:ext>
            </a:extLst>
          </p:cNvPr>
          <p:cNvSpPr>
            <a:spLocks noGrp="1"/>
          </p:cNvSpPr>
          <p:nvPr>
            <p:ph type="ctrTitle"/>
          </p:nvPr>
        </p:nvSpPr>
        <p:spPr>
          <a:xfrm>
            <a:off x="1723682" y="817117"/>
            <a:ext cx="3638458" cy="2419109"/>
          </a:xfrm>
        </p:spPr>
        <p:txBody>
          <a:bodyPr/>
          <a:lstStyle/>
          <a:p>
            <a:r>
              <a:rPr lang="nb-NO" dirty="0"/>
              <a:t>Misjon for å omvende samer til kristendom</a:t>
            </a:r>
          </a:p>
        </p:txBody>
      </p:sp>
      <p:sp>
        <p:nvSpPr>
          <p:cNvPr id="3" name="Undertittel 2">
            <a:extLst>
              <a:ext uri="{FF2B5EF4-FFF2-40B4-BE49-F238E27FC236}">
                <a16:creationId xmlns:a16="http://schemas.microsoft.com/office/drawing/2014/main" id="{6BB83A31-1487-E23B-2CF4-B89BF7CC81B8}"/>
              </a:ext>
            </a:extLst>
          </p:cNvPr>
          <p:cNvSpPr>
            <a:spLocks noGrp="1"/>
          </p:cNvSpPr>
          <p:nvPr>
            <p:ph type="subTitle" idx="1"/>
          </p:nvPr>
        </p:nvSpPr>
        <p:spPr/>
        <p:txBody>
          <a:bodyPr/>
          <a:lstStyle/>
          <a:p>
            <a:r>
              <a:rPr lang="nb-NO" dirty="0"/>
              <a:t>Det pietistiske prestelauget «</a:t>
            </a:r>
            <a:r>
              <a:rPr lang="nb-NO" dirty="0" err="1"/>
              <a:t>Syvstjernen</a:t>
            </a:r>
            <a:r>
              <a:rPr lang="nb-NO" dirty="0"/>
              <a:t>» innledet misjonsvirksomhet blant samer i Nord-Norge. Målet var å omvende samer fra naturreligion til kristendom for å få slutt på det som på den tiden ble oppfattet som trolldom og avguderi.  For eksempel beslagla de samiske trommer, som de mente var ukristelige. </a:t>
            </a:r>
          </a:p>
        </p:txBody>
      </p:sp>
      <p:sp>
        <p:nvSpPr>
          <p:cNvPr id="4" name="Plassholder for tekst 3">
            <a:extLst>
              <a:ext uri="{FF2B5EF4-FFF2-40B4-BE49-F238E27FC236}">
                <a16:creationId xmlns:a16="http://schemas.microsoft.com/office/drawing/2014/main" id="{46B23505-D089-7732-7EE0-348D25AC0CF8}"/>
              </a:ext>
            </a:extLst>
          </p:cNvPr>
          <p:cNvSpPr>
            <a:spLocks noGrp="1"/>
          </p:cNvSpPr>
          <p:nvPr>
            <p:ph type="body" sz="quarter" idx="13"/>
          </p:nvPr>
        </p:nvSpPr>
        <p:spPr/>
        <p:txBody>
          <a:bodyPr/>
          <a:lstStyle/>
          <a:p>
            <a:r>
              <a:rPr lang="nb-NO" dirty="0"/>
              <a:t>1716:</a:t>
            </a:r>
          </a:p>
        </p:txBody>
      </p:sp>
    </p:spTree>
    <p:extLst>
      <p:ext uri="{BB962C8B-B14F-4D97-AF65-F5344CB8AC3E}">
        <p14:creationId xmlns:p14="http://schemas.microsoft.com/office/powerpoint/2010/main" val="219783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22402A-F476-05E8-9EDE-14CC845BC0DD}"/>
              </a:ext>
            </a:extLst>
          </p:cNvPr>
          <p:cNvSpPr>
            <a:spLocks noGrp="1"/>
          </p:cNvSpPr>
          <p:nvPr>
            <p:ph type="title"/>
          </p:nvPr>
        </p:nvSpPr>
        <p:spPr/>
        <p:txBody>
          <a:bodyPr/>
          <a:lstStyle/>
          <a:p>
            <a:r>
              <a:rPr lang="nb-NO" dirty="0"/>
              <a:t>«Lappekodisillen» og grensetraktaten </a:t>
            </a:r>
          </a:p>
        </p:txBody>
      </p:sp>
      <p:sp>
        <p:nvSpPr>
          <p:cNvPr id="3" name="Plassholder for tekst 2">
            <a:extLst>
              <a:ext uri="{FF2B5EF4-FFF2-40B4-BE49-F238E27FC236}">
                <a16:creationId xmlns:a16="http://schemas.microsoft.com/office/drawing/2014/main" id="{A914A178-0D0F-D2B7-C83C-B6458CD84FFA}"/>
              </a:ext>
            </a:extLst>
          </p:cNvPr>
          <p:cNvSpPr>
            <a:spLocks noGrp="1"/>
          </p:cNvSpPr>
          <p:nvPr>
            <p:ph type="body" sz="quarter" idx="13"/>
          </p:nvPr>
        </p:nvSpPr>
        <p:spPr/>
        <p:txBody>
          <a:bodyPr/>
          <a:lstStyle/>
          <a:p>
            <a:r>
              <a:rPr lang="nb-NO" dirty="0"/>
              <a:t>1751:</a:t>
            </a:r>
          </a:p>
        </p:txBody>
      </p:sp>
      <p:sp>
        <p:nvSpPr>
          <p:cNvPr id="4" name="Undertittel 3">
            <a:extLst>
              <a:ext uri="{FF2B5EF4-FFF2-40B4-BE49-F238E27FC236}">
                <a16:creationId xmlns:a16="http://schemas.microsoft.com/office/drawing/2014/main" id="{0A685199-E9EA-F267-BAA1-69A4E33B4B82}"/>
              </a:ext>
            </a:extLst>
          </p:cNvPr>
          <p:cNvSpPr>
            <a:spLocks noGrp="1"/>
          </p:cNvSpPr>
          <p:nvPr>
            <p:ph type="subTitle" idx="14"/>
          </p:nvPr>
        </p:nvSpPr>
        <p:spPr>
          <a:xfrm>
            <a:off x="4206100" y="3429000"/>
            <a:ext cx="6208647" cy="3021073"/>
          </a:xfrm>
        </p:spPr>
        <p:txBody>
          <a:bodyPr>
            <a:normAutofit lnSpcReduction="10000"/>
          </a:bodyPr>
          <a:lstStyle/>
          <a:p>
            <a:r>
              <a:rPr lang="nb-NO" dirty="0"/>
              <a:t>Før 1751 eksisterte det ingen nedtegnede grenser i nord, mellom det som nå er Norge, Sverige, Finland og Russland. Den samiske befolkningen kunne bevege seg fritt i nordområdene, i det som heter Sápmi, uten å ta hensyn til nasjonsgrenser. Riksgrensen mellom Danmark-Norge og Sverige-Finland ble fastsatt i 1751, noe som fikk konsekvenser for samene i Sápmi. «Lappekodisillen» var et tillegg til grensetraktaten, som skulle avklare rettssituasjonen til samene som bodde i området. </a:t>
            </a:r>
          </a:p>
        </p:txBody>
      </p:sp>
    </p:spTree>
    <p:extLst>
      <p:ext uri="{BB962C8B-B14F-4D97-AF65-F5344CB8AC3E}">
        <p14:creationId xmlns:p14="http://schemas.microsoft.com/office/powerpoint/2010/main" val="104334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F82C49-C788-9852-CBC6-46AE80739B6D}"/>
              </a:ext>
            </a:extLst>
          </p:cNvPr>
          <p:cNvSpPr>
            <a:spLocks noGrp="1"/>
          </p:cNvSpPr>
          <p:nvPr>
            <p:ph type="ctrTitle"/>
          </p:nvPr>
        </p:nvSpPr>
        <p:spPr/>
        <p:txBody>
          <a:bodyPr/>
          <a:lstStyle/>
          <a:p>
            <a:r>
              <a:rPr lang="nb-NO" dirty="0"/>
              <a:t>Skogfinner mister eierskap til gårder på grunn av nød</a:t>
            </a:r>
          </a:p>
        </p:txBody>
      </p:sp>
      <p:sp>
        <p:nvSpPr>
          <p:cNvPr id="3" name="Undertittel 2">
            <a:extLst>
              <a:ext uri="{FF2B5EF4-FFF2-40B4-BE49-F238E27FC236}">
                <a16:creationId xmlns:a16="http://schemas.microsoft.com/office/drawing/2014/main" id="{CF3CB845-8642-63A6-7DC6-66D618895227}"/>
              </a:ext>
            </a:extLst>
          </p:cNvPr>
          <p:cNvSpPr>
            <a:spLocks noGrp="1"/>
          </p:cNvSpPr>
          <p:nvPr>
            <p:ph type="subTitle" idx="1"/>
          </p:nvPr>
        </p:nvSpPr>
        <p:spPr>
          <a:xfrm>
            <a:off x="5120501" y="3369141"/>
            <a:ext cx="5471300" cy="3021073"/>
          </a:xfrm>
        </p:spPr>
        <p:txBody>
          <a:bodyPr/>
          <a:lstStyle/>
          <a:p>
            <a:r>
              <a:rPr lang="nb-NO" dirty="0"/>
              <a:t>På 1800-tallet tvang dårlige klimaforhold mange bønder til å kjøpe såkorn på kreditt. For de som ikke kunne tilbakebetale lånet, resulterte det i tap av eierskap til egen gård. Mange måtte deretter leie tilbake sin egen jord hos </a:t>
            </a:r>
            <a:r>
              <a:rPr lang="nb-NO" dirty="0" err="1"/>
              <a:t>Ankerske</a:t>
            </a:r>
            <a:r>
              <a:rPr lang="nb-NO" dirty="0"/>
              <a:t> Fideikomiss som kjøpte opp gårder på Finnskogen. </a:t>
            </a:r>
          </a:p>
        </p:txBody>
      </p:sp>
      <p:sp>
        <p:nvSpPr>
          <p:cNvPr id="4" name="Plassholder for tekst 3">
            <a:extLst>
              <a:ext uri="{FF2B5EF4-FFF2-40B4-BE49-F238E27FC236}">
                <a16:creationId xmlns:a16="http://schemas.microsoft.com/office/drawing/2014/main" id="{BA8D4333-CEA7-6137-8904-40FFE3885732}"/>
              </a:ext>
            </a:extLst>
          </p:cNvPr>
          <p:cNvSpPr>
            <a:spLocks noGrp="1"/>
          </p:cNvSpPr>
          <p:nvPr>
            <p:ph type="body" sz="quarter" idx="13"/>
          </p:nvPr>
        </p:nvSpPr>
        <p:spPr>
          <a:xfrm>
            <a:off x="318340" y="3899100"/>
            <a:ext cx="1622425" cy="914119"/>
          </a:xfrm>
        </p:spPr>
        <p:txBody>
          <a:bodyPr>
            <a:normAutofit fontScale="92500" lnSpcReduction="20000"/>
          </a:bodyPr>
          <a:lstStyle/>
          <a:p>
            <a:r>
              <a:rPr lang="nb-NO" dirty="0"/>
              <a:t>1800-tallet:</a:t>
            </a:r>
          </a:p>
        </p:txBody>
      </p:sp>
    </p:spTree>
    <p:extLst>
      <p:ext uri="{BB962C8B-B14F-4D97-AF65-F5344CB8AC3E}">
        <p14:creationId xmlns:p14="http://schemas.microsoft.com/office/powerpoint/2010/main" val="27476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182859-4603-02C4-CD60-7BD4E1BB5AC6}"/>
              </a:ext>
            </a:extLst>
          </p:cNvPr>
          <p:cNvSpPr>
            <a:spLocks noGrp="1"/>
          </p:cNvSpPr>
          <p:nvPr>
            <p:ph type="title"/>
          </p:nvPr>
        </p:nvSpPr>
        <p:spPr/>
        <p:txBody>
          <a:bodyPr/>
          <a:lstStyle/>
          <a:p>
            <a:r>
              <a:rPr lang="nb-NO" dirty="0"/>
              <a:t>Norsk grunnlov og jødeparagraf </a:t>
            </a:r>
          </a:p>
        </p:txBody>
      </p:sp>
      <p:sp>
        <p:nvSpPr>
          <p:cNvPr id="3" name="Plassholder for tekst 2">
            <a:extLst>
              <a:ext uri="{FF2B5EF4-FFF2-40B4-BE49-F238E27FC236}">
                <a16:creationId xmlns:a16="http://schemas.microsoft.com/office/drawing/2014/main" id="{50EBDAEA-4373-F219-71E7-1F71833744F9}"/>
              </a:ext>
            </a:extLst>
          </p:cNvPr>
          <p:cNvSpPr>
            <a:spLocks noGrp="1"/>
          </p:cNvSpPr>
          <p:nvPr>
            <p:ph type="body" sz="quarter" idx="13"/>
          </p:nvPr>
        </p:nvSpPr>
        <p:spPr/>
        <p:txBody>
          <a:bodyPr/>
          <a:lstStyle/>
          <a:p>
            <a:r>
              <a:rPr lang="nb-NO" dirty="0"/>
              <a:t>1814:</a:t>
            </a:r>
          </a:p>
        </p:txBody>
      </p:sp>
      <p:sp>
        <p:nvSpPr>
          <p:cNvPr id="4" name="Undertittel 3">
            <a:extLst>
              <a:ext uri="{FF2B5EF4-FFF2-40B4-BE49-F238E27FC236}">
                <a16:creationId xmlns:a16="http://schemas.microsoft.com/office/drawing/2014/main" id="{08A31C46-60C1-CC1F-5CA3-A5CEE8A4B676}"/>
              </a:ext>
            </a:extLst>
          </p:cNvPr>
          <p:cNvSpPr>
            <a:spLocks noGrp="1"/>
          </p:cNvSpPr>
          <p:nvPr>
            <p:ph type="subTitle" idx="14"/>
          </p:nvPr>
        </p:nvSpPr>
        <p:spPr>
          <a:xfrm>
            <a:off x="4307247" y="3306707"/>
            <a:ext cx="6208647" cy="3021073"/>
          </a:xfrm>
        </p:spPr>
        <p:txBody>
          <a:bodyPr/>
          <a:lstStyle/>
          <a:p>
            <a:r>
              <a:rPr lang="nb-NO" dirty="0"/>
              <a:t>I 1814 fikk Norge sin første grunnlov, hvor religionsparagrafen, §2, fastslo at kristendommen skulle være Norges statsreligion. Loven fastslo at jøder var uønsket, og at de ikke skulle ha adgang til Norge. Denne paragrafen omtales som «Jødeparagrafen». </a:t>
            </a:r>
          </a:p>
        </p:txBody>
      </p:sp>
    </p:spTree>
    <p:extLst>
      <p:ext uri="{BB962C8B-B14F-4D97-AF65-F5344CB8AC3E}">
        <p14:creationId xmlns:p14="http://schemas.microsoft.com/office/powerpoint/2010/main" val="303605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9247BA-FB02-CA27-A97D-4FA3753F1338}"/>
              </a:ext>
            </a:extLst>
          </p:cNvPr>
          <p:cNvSpPr>
            <a:spLocks noGrp="1"/>
          </p:cNvSpPr>
          <p:nvPr>
            <p:ph type="title"/>
          </p:nvPr>
        </p:nvSpPr>
        <p:spPr>
          <a:xfrm>
            <a:off x="5257999" y="774063"/>
            <a:ext cx="4470201" cy="2889232"/>
          </a:xfrm>
        </p:spPr>
        <p:txBody>
          <a:bodyPr/>
          <a:lstStyle/>
          <a:p>
            <a:r>
              <a:rPr lang="nb-NO" dirty="0"/>
              <a:t>Carl Axel Gottlund dokumenterer skogfinske liv på Finnskogen</a:t>
            </a:r>
          </a:p>
        </p:txBody>
      </p:sp>
      <p:sp>
        <p:nvSpPr>
          <p:cNvPr id="3" name="Plassholder for tekst 2">
            <a:extLst>
              <a:ext uri="{FF2B5EF4-FFF2-40B4-BE49-F238E27FC236}">
                <a16:creationId xmlns:a16="http://schemas.microsoft.com/office/drawing/2014/main" id="{5AB71C8A-3B4B-5D78-F359-04CD9BE59E5D}"/>
              </a:ext>
            </a:extLst>
          </p:cNvPr>
          <p:cNvSpPr>
            <a:spLocks noGrp="1"/>
          </p:cNvSpPr>
          <p:nvPr>
            <p:ph type="body" sz="quarter" idx="13"/>
          </p:nvPr>
        </p:nvSpPr>
        <p:spPr/>
        <p:txBody>
          <a:bodyPr/>
          <a:lstStyle/>
          <a:p>
            <a:r>
              <a:rPr lang="nb-NO" dirty="0"/>
              <a:t>1820:</a:t>
            </a:r>
          </a:p>
        </p:txBody>
      </p:sp>
    </p:spTree>
    <p:extLst>
      <p:ext uri="{BB962C8B-B14F-4D97-AF65-F5344CB8AC3E}">
        <p14:creationId xmlns:p14="http://schemas.microsoft.com/office/powerpoint/2010/main" val="1404213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7283E9-8D1F-E6EC-F702-9471BE607A78}"/>
              </a:ext>
            </a:extLst>
          </p:cNvPr>
          <p:cNvSpPr>
            <a:spLocks noGrp="1"/>
          </p:cNvSpPr>
          <p:nvPr>
            <p:ph type="title"/>
          </p:nvPr>
        </p:nvSpPr>
        <p:spPr/>
        <p:txBody>
          <a:bodyPr/>
          <a:lstStyle/>
          <a:p>
            <a:r>
              <a:rPr lang="nb-NO" dirty="0"/>
              <a:t>Carl Axel Gottlund dokumenterer skogfinske liv på Finnskogen</a:t>
            </a:r>
          </a:p>
        </p:txBody>
      </p:sp>
      <p:sp>
        <p:nvSpPr>
          <p:cNvPr id="3" name="Plassholder for tekst 2">
            <a:extLst>
              <a:ext uri="{FF2B5EF4-FFF2-40B4-BE49-F238E27FC236}">
                <a16:creationId xmlns:a16="http://schemas.microsoft.com/office/drawing/2014/main" id="{BF116DEE-D9F3-D06D-B999-B7D14142FEF6}"/>
              </a:ext>
            </a:extLst>
          </p:cNvPr>
          <p:cNvSpPr>
            <a:spLocks noGrp="1"/>
          </p:cNvSpPr>
          <p:nvPr>
            <p:ph type="body" sz="quarter" idx="13"/>
          </p:nvPr>
        </p:nvSpPr>
        <p:spPr/>
        <p:txBody>
          <a:bodyPr/>
          <a:lstStyle/>
          <a:p>
            <a:r>
              <a:rPr lang="nb-NO" dirty="0"/>
              <a:t>1820:</a:t>
            </a:r>
          </a:p>
        </p:txBody>
      </p:sp>
    </p:spTree>
    <p:extLst>
      <p:ext uri="{BB962C8B-B14F-4D97-AF65-F5344CB8AC3E}">
        <p14:creationId xmlns:p14="http://schemas.microsoft.com/office/powerpoint/2010/main" val="209076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0D38CC-6D05-81E0-C617-6D7B35F85013}"/>
              </a:ext>
            </a:extLst>
          </p:cNvPr>
          <p:cNvSpPr>
            <a:spLocks noGrp="1"/>
          </p:cNvSpPr>
          <p:nvPr>
            <p:ph type="title"/>
          </p:nvPr>
        </p:nvSpPr>
        <p:spPr>
          <a:xfrm>
            <a:off x="5218001" y="295928"/>
            <a:ext cx="4803824" cy="3922504"/>
          </a:xfrm>
        </p:spPr>
        <p:txBody>
          <a:bodyPr>
            <a:normAutofit/>
          </a:bodyPr>
          <a:lstStyle/>
          <a:p>
            <a:r>
              <a:rPr lang="nb-NO" sz="1800" kern="100" cap="none" dirty="0">
                <a:effectLst/>
                <a:latin typeface="Aptos" panose="020B0004020202020204" pitchFamily="34" charset="0"/>
                <a:ea typeface="Aptos" panose="020B0004020202020204" pitchFamily="34" charset="0"/>
                <a:cs typeface="Arial" panose="020B0604020202020204" pitchFamily="34" charset="0"/>
              </a:rPr>
              <a:t>Menneskenes historie er lang og omfattende. Vi bruker den til å forstå det som har vært, hva som er grunnlaget for samfunnet vårt i dag, og hva vi kan lære til fremtiden. Hva som blir tatt med i historieformidling er et aktivt valg. Det som blir inkludert og det som blir utelatt i historien synliggjør noe og skjuler noe annet. Historiefortellingen skjer alltid fra et ståsted. Veldig ofte er det fra majoritetens ståsted. </a:t>
            </a:r>
            <a:br>
              <a:rPr lang="nb-NO" sz="1800" kern="100" dirty="0">
                <a:effectLst/>
                <a:latin typeface="Aptos" panose="020B0004020202020204" pitchFamily="34" charset="0"/>
                <a:ea typeface="Aptos" panose="020B0004020202020204" pitchFamily="34" charset="0"/>
                <a:cs typeface="Arial" panose="020B0604020202020204" pitchFamily="34" charset="0"/>
              </a:rPr>
            </a:br>
            <a:endParaRPr lang="nb-NO" dirty="0"/>
          </a:p>
        </p:txBody>
      </p:sp>
      <p:sp>
        <p:nvSpPr>
          <p:cNvPr id="3" name="Plassholder for tekst 2">
            <a:extLst>
              <a:ext uri="{FF2B5EF4-FFF2-40B4-BE49-F238E27FC236}">
                <a16:creationId xmlns:a16="http://schemas.microsoft.com/office/drawing/2014/main" id="{2629F19C-58F5-49A4-C89C-3E12D7CE111B}"/>
              </a:ext>
            </a:extLst>
          </p:cNvPr>
          <p:cNvSpPr>
            <a:spLocks noGrp="1"/>
          </p:cNvSpPr>
          <p:nvPr>
            <p:ph type="body" sz="quarter" idx="13"/>
          </p:nvPr>
        </p:nvSpPr>
        <p:spPr/>
        <p:txBody>
          <a:bodyPr/>
          <a:lstStyle/>
          <a:p>
            <a:r>
              <a:rPr lang="nb-NO" dirty="0"/>
              <a:t> </a:t>
            </a:r>
          </a:p>
        </p:txBody>
      </p:sp>
    </p:spTree>
    <p:extLst>
      <p:ext uri="{BB962C8B-B14F-4D97-AF65-F5344CB8AC3E}">
        <p14:creationId xmlns:p14="http://schemas.microsoft.com/office/powerpoint/2010/main" val="4019230280"/>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5D60F4-0CB7-D696-BC1B-7DC7E164451F}"/>
              </a:ext>
            </a:extLst>
          </p:cNvPr>
          <p:cNvSpPr>
            <a:spLocks noGrp="1"/>
          </p:cNvSpPr>
          <p:nvPr>
            <p:ph type="title"/>
          </p:nvPr>
        </p:nvSpPr>
        <p:spPr>
          <a:xfrm>
            <a:off x="5334199" y="659763"/>
            <a:ext cx="4508301" cy="2889232"/>
          </a:xfrm>
        </p:spPr>
        <p:txBody>
          <a:bodyPr/>
          <a:lstStyle/>
          <a:p>
            <a:r>
              <a:rPr lang="nb-NO" dirty="0"/>
              <a:t>Folkemøtet på Finnskogen: Forslag om å opprette selvstyre på norsk og svensk side av Finnskogen</a:t>
            </a:r>
          </a:p>
        </p:txBody>
      </p:sp>
      <p:sp>
        <p:nvSpPr>
          <p:cNvPr id="3" name="Plassholder for tekst 2">
            <a:extLst>
              <a:ext uri="{FF2B5EF4-FFF2-40B4-BE49-F238E27FC236}">
                <a16:creationId xmlns:a16="http://schemas.microsoft.com/office/drawing/2014/main" id="{45C41F54-E6A5-2E53-F560-56545DD9AA70}"/>
              </a:ext>
            </a:extLst>
          </p:cNvPr>
          <p:cNvSpPr>
            <a:spLocks noGrp="1"/>
          </p:cNvSpPr>
          <p:nvPr>
            <p:ph type="body" sz="quarter" idx="13"/>
          </p:nvPr>
        </p:nvSpPr>
        <p:spPr/>
        <p:txBody>
          <a:bodyPr/>
          <a:lstStyle/>
          <a:p>
            <a:r>
              <a:rPr lang="nb-NO" dirty="0"/>
              <a:t>1821:</a:t>
            </a:r>
          </a:p>
        </p:txBody>
      </p:sp>
    </p:spTree>
    <p:extLst>
      <p:ext uri="{BB962C8B-B14F-4D97-AF65-F5344CB8AC3E}">
        <p14:creationId xmlns:p14="http://schemas.microsoft.com/office/powerpoint/2010/main" val="2057705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A9E014-B888-CFDE-9E24-7F79D4210596}"/>
              </a:ext>
            </a:extLst>
          </p:cNvPr>
          <p:cNvSpPr>
            <a:spLocks noGrp="1"/>
          </p:cNvSpPr>
          <p:nvPr>
            <p:ph type="title"/>
          </p:nvPr>
        </p:nvSpPr>
        <p:spPr/>
        <p:txBody>
          <a:bodyPr/>
          <a:lstStyle/>
          <a:p>
            <a:r>
              <a:rPr lang="nb-NO" dirty="0"/>
              <a:t>Tolvmannamarsjen</a:t>
            </a:r>
          </a:p>
        </p:txBody>
      </p:sp>
      <p:sp>
        <p:nvSpPr>
          <p:cNvPr id="3" name="Plassholder for tekst 2">
            <a:extLst>
              <a:ext uri="{FF2B5EF4-FFF2-40B4-BE49-F238E27FC236}">
                <a16:creationId xmlns:a16="http://schemas.microsoft.com/office/drawing/2014/main" id="{558CB1E7-084D-F48F-DC24-BC81328E61EC}"/>
              </a:ext>
            </a:extLst>
          </p:cNvPr>
          <p:cNvSpPr>
            <a:spLocks noGrp="1"/>
          </p:cNvSpPr>
          <p:nvPr>
            <p:ph type="body" sz="quarter" idx="13"/>
          </p:nvPr>
        </p:nvSpPr>
        <p:spPr/>
        <p:txBody>
          <a:bodyPr/>
          <a:lstStyle/>
          <a:p>
            <a:r>
              <a:rPr lang="nb-NO" dirty="0"/>
              <a:t>1823:</a:t>
            </a:r>
          </a:p>
        </p:txBody>
      </p:sp>
      <p:sp>
        <p:nvSpPr>
          <p:cNvPr id="4" name="Undertittel 3">
            <a:extLst>
              <a:ext uri="{FF2B5EF4-FFF2-40B4-BE49-F238E27FC236}">
                <a16:creationId xmlns:a16="http://schemas.microsoft.com/office/drawing/2014/main" id="{A2CBB627-3BD6-84DC-6107-463923310D5A}"/>
              </a:ext>
            </a:extLst>
          </p:cNvPr>
          <p:cNvSpPr>
            <a:spLocks noGrp="1"/>
          </p:cNvSpPr>
          <p:nvPr>
            <p:ph type="subTitle" idx="14"/>
          </p:nvPr>
        </p:nvSpPr>
        <p:spPr>
          <a:xfrm>
            <a:off x="4193400" y="3497747"/>
            <a:ext cx="6208647" cy="3021073"/>
          </a:xfrm>
        </p:spPr>
        <p:txBody>
          <a:bodyPr/>
          <a:lstStyle/>
          <a:p>
            <a:r>
              <a:rPr lang="nb-NO" dirty="0"/>
              <a:t>12 skogfinske menn møtte den svensk-norske kongen Karl XIV Johan, og presenterte flere forslag som gjaldt skogfinske interesser. Kongen godkjente ikke ideen om å gjøre Finnskogen til et eget amt, men han gikk med på å kjøpe gårder fra det </a:t>
            </a:r>
            <a:r>
              <a:rPr lang="nb-NO" dirty="0" err="1"/>
              <a:t>Ankerske</a:t>
            </a:r>
            <a:r>
              <a:rPr lang="nb-NO" dirty="0"/>
              <a:t> Fideikomiss. Skogfinnene fikk kjøpe tilbake gårdene sine og tilbakebetale kongen.</a:t>
            </a:r>
          </a:p>
        </p:txBody>
      </p:sp>
    </p:spTree>
    <p:extLst>
      <p:ext uri="{BB962C8B-B14F-4D97-AF65-F5344CB8AC3E}">
        <p14:creationId xmlns:p14="http://schemas.microsoft.com/office/powerpoint/2010/main" val="3623726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CA071-2984-6837-18DA-8A31B898DA11}"/>
              </a:ext>
            </a:extLst>
          </p:cNvPr>
          <p:cNvSpPr>
            <a:spLocks noGrp="1"/>
          </p:cNvSpPr>
          <p:nvPr>
            <p:ph type="ctrTitle"/>
          </p:nvPr>
        </p:nvSpPr>
        <p:spPr/>
        <p:txBody>
          <a:bodyPr/>
          <a:lstStyle/>
          <a:p>
            <a:r>
              <a:rPr lang="nb-NO" dirty="0"/>
              <a:t>Grensekonvensjonen mellom Norge og Russland får store konsekvenser for skoltesamene</a:t>
            </a:r>
          </a:p>
        </p:txBody>
      </p:sp>
      <p:sp>
        <p:nvSpPr>
          <p:cNvPr id="3" name="Undertittel 2">
            <a:extLst>
              <a:ext uri="{FF2B5EF4-FFF2-40B4-BE49-F238E27FC236}">
                <a16:creationId xmlns:a16="http://schemas.microsoft.com/office/drawing/2014/main" id="{01E679F8-C85F-FA00-9704-A3AA9A363063}"/>
              </a:ext>
            </a:extLst>
          </p:cNvPr>
          <p:cNvSpPr>
            <a:spLocks noGrp="1"/>
          </p:cNvSpPr>
          <p:nvPr>
            <p:ph type="subTitle" idx="1"/>
          </p:nvPr>
        </p:nvSpPr>
        <p:spPr>
          <a:xfrm>
            <a:off x="4853800" y="3429000"/>
            <a:ext cx="6208647" cy="3021073"/>
          </a:xfrm>
        </p:spPr>
        <p:txBody>
          <a:bodyPr/>
          <a:lstStyle/>
          <a:p>
            <a:r>
              <a:rPr lang="nb-NO" dirty="0"/>
              <a:t>En grensekonvensjon mellom Norge og Russland ble undertegnet i 1826, og omhandlet et område som tidligere hadde vært felles. De nye grensene fikk store konsekvenser for den samiske befolkningen i området. Den opprinnelige </a:t>
            </a:r>
            <a:r>
              <a:rPr lang="nb-NO" dirty="0" err="1"/>
              <a:t>siidaen</a:t>
            </a:r>
            <a:r>
              <a:rPr lang="nb-NO" dirty="0"/>
              <a:t> ble delt mellom landene, og skoltesamer mistet muligheten til å flytte mellom sommer- og vinterboplasser. </a:t>
            </a:r>
          </a:p>
        </p:txBody>
      </p:sp>
      <p:sp>
        <p:nvSpPr>
          <p:cNvPr id="4" name="Plassholder for tekst 3">
            <a:extLst>
              <a:ext uri="{FF2B5EF4-FFF2-40B4-BE49-F238E27FC236}">
                <a16:creationId xmlns:a16="http://schemas.microsoft.com/office/drawing/2014/main" id="{2CA46AC9-9F95-67C1-D7D3-45AAA28A2740}"/>
              </a:ext>
            </a:extLst>
          </p:cNvPr>
          <p:cNvSpPr>
            <a:spLocks noGrp="1"/>
          </p:cNvSpPr>
          <p:nvPr>
            <p:ph type="body" sz="quarter" idx="13"/>
          </p:nvPr>
        </p:nvSpPr>
        <p:spPr/>
        <p:txBody>
          <a:bodyPr/>
          <a:lstStyle/>
          <a:p>
            <a:r>
              <a:rPr lang="nb-NO" dirty="0"/>
              <a:t>1826:</a:t>
            </a:r>
          </a:p>
        </p:txBody>
      </p:sp>
    </p:spTree>
    <p:extLst>
      <p:ext uri="{BB962C8B-B14F-4D97-AF65-F5344CB8AC3E}">
        <p14:creationId xmlns:p14="http://schemas.microsoft.com/office/powerpoint/2010/main" val="1040460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52873D-9448-6D3D-BF82-CFC99EAC7831}"/>
              </a:ext>
            </a:extLst>
          </p:cNvPr>
          <p:cNvSpPr>
            <a:spLocks noGrp="1"/>
          </p:cNvSpPr>
          <p:nvPr>
            <p:ph type="title"/>
          </p:nvPr>
        </p:nvSpPr>
        <p:spPr/>
        <p:txBody>
          <a:bodyPr/>
          <a:lstStyle/>
          <a:p>
            <a:r>
              <a:rPr lang="nb-NO" dirty="0"/>
              <a:t>Fantetellingene starter</a:t>
            </a:r>
          </a:p>
        </p:txBody>
      </p:sp>
      <p:sp>
        <p:nvSpPr>
          <p:cNvPr id="3" name="Plassholder for tekst 2">
            <a:extLst>
              <a:ext uri="{FF2B5EF4-FFF2-40B4-BE49-F238E27FC236}">
                <a16:creationId xmlns:a16="http://schemas.microsoft.com/office/drawing/2014/main" id="{BD43B397-8166-3213-FA12-2D380D435D06}"/>
              </a:ext>
            </a:extLst>
          </p:cNvPr>
          <p:cNvSpPr>
            <a:spLocks noGrp="1"/>
          </p:cNvSpPr>
          <p:nvPr>
            <p:ph type="body" sz="quarter" idx="13"/>
          </p:nvPr>
        </p:nvSpPr>
        <p:spPr/>
        <p:txBody>
          <a:bodyPr/>
          <a:lstStyle/>
          <a:p>
            <a:r>
              <a:rPr lang="nb-NO" dirty="0"/>
              <a:t>1845:</a:t>
            </a:r>
          </a:p>
        </p:txBody>
      </p:sp>
      <p:sp>
        <p:nvSpPr>
          <p:cNvPr id="4" name="Undertittel 3">
            <a:extLst>
              <a:ext uri="{FF2B5EF4-FFF2-40B4-BE49-F238E27FC236}">
                <a16:creationId xmlns:a16="http://schemas.microsoft.com/office/drawing/2014/main" id="{8A9CB4A4-B3C9-3FC0-B0B4-216EFCE80420}"/>
              </a:ext>
            </a:extLst>
          </p:cNvPr>
          <p:cNvSpPr>
            <a:spLocks noGrp="1"/>
          </p:cNvSpPr>
          <p:nvPr>
            <p:ph type="subTitle" idx="14"/>
          </p:nvPr>
        </p:nvSpPr>
        <p:spPr>
          <a:xfrm>
            <a:off x="4307247" y="3429000"/>
            <a:ext cx="6208647" cy="3021073"/>
          </a:xfrm>
        </p:spPr>
        <p:txBody>
          <a:bodyPr/>
          <a:lstStyle/>
          <a:p>
            <a:r>
              <a:rPr lang="nb-NO" dirty="0"/>
              <a:t> «Fantetelling» var en folketelling og et register over romanifolk/tatere i Norge. Det ble ansett som en utfordring at mange omreisende ikke hadde et fast sted å bo, blant annet fordi de da ikke kom med i regelmessige folketellinger. Fantetellingene ble grunnlaget for Eilert Sundt sin «Fantefortegnelse», utgitt samme år. </a:t>
            </a:r>
          </a:p>
        </p:txBody>
      </p:sp>
    </p:spTree>
    <p:extLst>
      <p:ext uri="{BB962C8B-B14F-4D97-AF65-F5344CB8AC3E}">
        <p14:creationId xmlns:p14="http://schemas.microsoft.com/office/powerpoint/2010/main" val="1541321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5202F-C1E3-B669-8B9A-D7F8CB0984B4}"/>
              </a:ext>
            </a:extLst>
          </p:cNvPr>
          <p:cNvSpPr>
            <a:spLocks noGrp="1"/>
          </p:cNvSpPr>
          <p:nvPr>
            <p:ph type="ctrTitle"/>
          </p:nvPr>
        </p:nvSpPr>
        <p:spPr>
          <a:xfrm>
            <a:off x="1420809" y="842517"/>
            <a:ext cx="4086008" cy="2419109"/>
          </a:xfrm>
        </p:spPr>
        <p:txBody>
          <a:bodyPr/>
          <a:lstStyle/>
          <a:p>
            <a:r>
              <a:rPr lang="nb-NO" dirty="0"/>
              <a:t>Læstadianismen kommer til Norge</a:t>
            </a:r>
          </a:p>
        </p:txBody>
      </p:sp>
      <p:sp>
        <p:nvSpPr>
          <p:cNvPr id="3" name="Undertittel 2">
            <a:extLst>
              <a:ext uri="{FF2B5EF4-FFF2-40B4-BE49-F238E27FC236}">
                <a16:creationId xmlns:a16="http://schemas.microsoft.com/office/drawing/2014/main" id="{05ED6DDD-EAE4-B48B-C516-E54C2208836E}"/>
              </a:ext>
            </a:extLst>
          </p:cNvPr>
          <p:cNvSpPr>
            <a:spLocks noGrp="1"/>
          </p:cNvSpPr>
          <p:nvPr>
            <p:ph type="subTitle" idx="1"/>
          </p:nvPr>
        </p:nvSpPr>
        <p:spPr>
          <a:xfrm>
            <a:off x="4828400" y="3429000"/>
            <a:ext cx="6208647" cy="3021073"/>
          </a:xfrm>
        </p:spPr>
        <p:txBody>
          <a:bodyPr/>
          <a:lstStyle/>
          <a:p>
            <a:r>
              <a:rPr lang="nb-NO" dirty="0"/>
              <a:t>Lars Levi Læstadius var en prest fra Karesuando i Sverige, som startet en vekkelsesbevegelse som etter hvert spredte seg til Norge. Han var opptatt av samisk kultur og hadde et budskap som i stor grad harmonerte med samisk naturreligion. Han mente prester i kirken måtte snakke på et språk folk forstod. Læstadius var opptatt av sosial nød, og særlig alkoholmisbruk. Også for kvenene som kom til Norge på 1800-tallet ble Læstadianismen viktig. </a:t>
            </a:r>
          </a:p>
        </p:txBody>
      </p:sp>
      <p:sp>
        <p:nvSpPr>
          <p:cNvPr id="4" name="Plassholder for tekst 3">
            <a:extLst>
              <a:ext uri="{FF2B5EF4-FFF2-40B4-BE49-F238E27FC236}">
                <a16:creationId xmlns:a16="http://schemas.microsoft.com/office/drawing/2014/main" id="{57437BF0-FA4F-3839-7D2C-1E28E901F402}"/>
              </a:ext>
            </a:extLst>
          </p:cNvPr>
          <p:cNvSpPr>
            <a:spLocks noGrp="1"/>
          </p:cNvSpPr>
          <p:nvPr>
            <p:ph type="body" sz="quarter" idx="13"/>
          </p:nvPr>
        </p:nvSpPr>
        <p:spPr/>
        <p:txBody>
          <a:bodyPr>
            <a:normAutofit fontScale="92500" lnSpcReduction="20000"/>
          </a:bodyPr>
          <a:lstStyle/>
          <a:p>
            <a:r>
              <a:rPr lang="nb-NO" dirty="0"/>
              <a:t>1840-tallet:</a:t>
            </a:r>
          </a:p>
        </p:txBody>
      </p:sp>
    </p:spTree>
    <p:extLst>
      <p:ext uri="{BB962C8B-B14F-4D97-AF65-F5344CB8AC3E}">
        <p14:creationId xmlns:p14="http://schemas.microsoft.com/office/powerpoint/2010/main" val="323701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2CC3F5-37B3-97F1-589C-516AC53F9F33}"/>
              </a:ext>
            </a:extLst>
          </p:cNvPr>
          <p:cNvSpPr>
            <a:spLocks noGrp="1"/>
          </p:cNvSpPr>
          <p:nvPr>
            <p:ph type="title"/>
          </p:nvPr>
        </p:nvSpPr>
        <p:spPr>
          <a:xfrm>
            <a:off x="2804459" y="600701"/>
            <a:ext cx="4371041" cy="1452282"/>
          </a:xfrm>
        </p:spPr>
        <p:txBody>
          <a:bodyPr>
            <a:normAutofit fontScale="90000"/>
          </a:bodyPr>
          <a:lstStyle/>
          <a:p>
            <a:r>
              <a:rPr lang="nb-NO" dirty="0"/>
              <a:t>Eilerts Sundts verk Beretning om Fante – eller landstrygerfolket i Norge utgis</a:t>
            </a:r>
          </a:p>
        </p:txBody>
      </p:sp>
      <p:sp>
        <p:nvSpPr>
          <p:cNvPr id="3" name="Plassholder for tekst 2">
            <a:extLst>
              <a:ext uri="{FF2B5EF4-FFF2-40B4-BE49-F238E27FC236}">
                <a16:creationId xmlns:a16="http://schemas.microsoft.com/office/drawing/2014/main" id="{10CC00CA-1666-FB6B-1165-7D650E322113}"/>
              </a:ext>
            </a:extLst>
          </p:cNvPr>
          <p:cNvSpPr>
            <a:spLocks noGrp="1"/>
          </p:cNvSpPr>
          <p:nvPr>
            <p:ph type="body" sz="quarter" idx="13"/>
          </p:nvPr>
        </p:nvSpPr>
        <p:spPr/>
        <p:txBody>
          <a:bodyPr/>
          <a:lstStyle/>
          <a:p>
            <a:r>
              <a:rPr lang="nb-NO" dirty="0"/>
              <a:t>1850:</a:t>
            </a:r>
          </a:p>
        </p:txBody>
      </p:sp>
      <p:sp>
        <p:nvSpPr>
          <p:cNvPr id="4" name="Undertittel 3">
            <a:extLst>
              <a:ext uri="{FF2B5EF4-FFF2-40B4-BE49-F238E27FC236}">
                <a16:creationId xmlns:a16="http://schemas.microsoft.com/office/drawing/2014/main" id="{A957A44F-36A7-05FE-C0AF-689F87B4901D}"/>
              </a:ext>
            </a:extLst>
          </p:cNvPr>
          <p:cNvSpPr>
            <a:spLocks noGrp="1"/>
          </p:cNvSpPr>
          <p:nvPr>
            <p:ph type="subTitle" idx="14"/>
          </p:nvPr>
        </p:nvSpPr>
        <p:spPr>
          <a:xfrm>
            <a:off x="4467108" y="3591388"/>
            <a:ext cx="5727928" cy="3021073"/>
          </a:xfrm>
        </p:spPr>
        <p:txBody>
          <a:bodyPr>
            <a:normAutofit lnSpcReduction="10000"/>
          </a:bodyPr>
          <a:lstStyle/>
          <a:p>
            <a:r>
              <a:rPr lang="nb-NO" dirty="0"/>
              <a:t>Eilert Sundt regnes som Norges første sosiolog. Fra 1848 til 1875 fikk han statsstøtte for å studere romanifolk/tatere. I sine utgivelser omtalte han romanifolk/tatere svært negativt, og så på dem som et sosialt problem som burde bosettes og få kristen oppdragelse. Eilert Sundt la mye av grunnlaget for det senere arbeidet til norsk misjon blant hjemløse, som ble myndighetenes hovedverktøy i fornorskningen av romanifolk/tatere. </a:t>
            </a:r>
          </a:p>
        </p:txBody>
      </p:sp>
    </p:spTree>
    <p:extLst>
      <p:ext uri="{BB962C8B-B14F-4D97-AF65-F5344CB8AC3E}">
        <p14:creationId xmlns:p14="http://schemas.microsoft.com/office/powerpoint/2010/main" val="1603983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4FD9E2-E673-0AA5-7002-0F03B9A8C4A0}"/>
              </a:ext>
            </a:extLst>
          </p:cNvPr>
          <p:cNvSpPr>
            <a:spLocks noGrp="1"/>
          </p:cNvSpPr>
          <p:nvPr>
            <p:ph type="ctrTitle"/>
          </p:nvPr>
        </p:nvSpPr>
        <p:spPr>
          <a:xfrm>
            <a:off x="1778107" y="1009891"/>
            <a:ext cx="3529608" cy="2419109"/>
          </a:xfrm>
        </p:spPr>
        <p:txBody>
          <a:bodyPr/>
          <a:lstStyle/>
          <a:p>
            <a:r>
              <a:rPr lang="nb-NO" dirty="0"/>
              <a:t>Jødeparagrafen blir opphevd</a:t>
            </a:r>
          </a:p>
        </p:txBody>
      </p:sp>
      <p:sp>
        <p:nvSpPr>
          <p:cNvPr id="3" name="Undertittel 2">
            <a:extLst>
              <a:ext uri="{FF2B5EF4-FFF2-40B4-BE49-F238E27FC236}">
                <a16:creationId xmlns:a16="http://schemas.microsoft.com/office/drawing/2014/main" id="{61765219-69AF-2DC7-2436-F29B6584B40E}"/>
              </a:ext>
            </a:extLst>
          </p:cNvPr>
          <p:cNvSpPr>
            <a:spLocks noGrp="1"/>
          </p:cNvSpPr>
          <p:nvPr>
            <p:ph type="subTitle" idx="1"/>
          </p:nvPr>
        </p:nvSpPr>
        <p:spPr>
          <a:xfrm>
            <a:off x="5170793" y="3321570"/>
            <a:ext cx="5460632" cy="3021073"/>
          </a:xfrm>
        </p:spPr>
        <p:txBody>
          <a:bodyPr/>
          <a:lstStyle/>
          <a:p>
            <a:r>
              <a:rPr lang="nb-NO" dirty="0"/>
              <a:t>I 1851 ble det i Stortinget flertall for å endre grunnlovens §2, slik at jøder fikk komme inn i Norge, og fikk rett til fri religionsutøvelse.</a:t>
            </a:r>
          </a:p>
        </p:txBody>
      </p:sp>
      <p:sp>
        <p:nvSpPr>
          <p:cNvPr id="4" name="Plassholder for tekst 3">
            <a:extLst>
              <a:ext uri="{FF2B5EF4-FFF2-40B4-BE49-F238E27FC236}">
                <a16:creationId xmlns:a16="http://schemas.microsoft.com/office/drawing/2014/main" id="{954E86FF-7EF9-31A7-D1D2-DC661BBDC8D8}"/>
              </a:ext>
            </a:extLst>
          </p:cNvPr>
          <p:cNvSpPr>
            <a:spLocks noGrp="1"/>
          </p:cNvSpPr>
          <p:nvPr>
            <p:ph type="body" sz="quarter" idx="13"/>
          </p:nvPr>
        </p:nvSpPr>
        <p:spPr/>
        <p:txBody>
          <a:bodyPr/>
          <a:lstStyle/>
          <a:p>
            <a:r>
              <a:rPr lang="nb-NO" dirty="0"/>
              <a:t>1851:</a:t>
            </a:r>
          </a:p>
        </p:txBody>
      </p:sp>
    </p:spTree>
    <p:extLst>
      <p:ext uri="{BB962C8B-B14F-4D97-AF65-F5344CB8AC3E}">
        <p14:creationId xmlns:p14="http://schemas.microsoft.com/office/powerpoint/2010/main" val="53286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CFBDEA-2246-0998-BBD3-16DB0E5236C7}"/>
              </a:ext>
            </a:extLst>
          </p:cNvPr>
          <p:cNvSpPr>
            <a:spLocks noGrp="1"/>
          </p:cNvSpPr>
          <p:nvPr>
            <p:ph type="title"/>
          </p:nvPr>
        </p:nvSpPr>
        <p:spPr>
          <a:xfrm>
            <a:off x="5701483" y="672463"/>
            <a:ext cx="4234997" cy="2889232"/>
          </a:xfrm>
        </p:spPr>
        <p:txBody>
          <a:bodyPr/>
          <a:lstStyle/>
          <a:p>
            <a:r>
              <a:rPr lang="nb-NO" dirty="0"/>
              <a:t>Grensen mellom Norge og Russland-Finland stenges for samenes reinflyttinger</a:t>
            </a:r>
          </a:p>
        </p:txBody>
      </p:sp>
      <p:sp>
        <p:nvSpPr>
          <p:cNvPr id="3" name="Plassholder for tekst 2">
            <a:extLst>
              <a:ext uri="{FF2B5EF4-FFF2-40B4-BE49-F238E27FC236}">
                <a16:creationId xmlns:a16="http://schemas.microsoft.com/office/drawing/2014/main" id="{50F22211-95E5-3F7A-B572-7B96862BB260}"/>
              </a:ext>
            </a:extLst>
          </p:cNvPr>
          <p:cNvSpPr>
            <a:spLocks noGrp="1"/>
          </p:cNvSpPr>
          <p:nvPr>
            <p:ph type="body" sz="quarter" idx="13"/>
          </p:nvPr>
        </p:nvSpPr>
        <p:spPr/>
        <p:txBody>
          <a:bodyPr/>
          <a:lstStyle/>
          <a:p>
            <a:r>
              <a:rPr lang="nb-NO" dirty="0"/>
              <a:t>1852:</a:t>
            </a:r>
          </a:p>
        </p:txBody>
      </p:sp>
    </p:spTree>
    <p:extLst>
      <p:ext uri="{BB962C8B-B14F-4D97-AF65-F5344CB8AC3E}">
        <p14:creationId xmlns:p14="http://schemas.microsoft.com/office/powerpoint/2010/main" val="719529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CF5844-FAB9-71FE-87F7-34097F344015}"/>
              </a:ext>
            </a:extLst>
          </p:cNvPr>
          <p:cNvSpPr>
            <a:spLocks noGrp="1"/>
          </p:cNvSpPr>
          <p:nvPr>
            <p:ph type="title"/>
          </p:nvPr>
        </p:nvSpPr>
        <p:spPr/>
        <p:txBody>
          <a:bodyPr/>
          <a:lstStyle/>
          <a:p>
            <a:r>
              <a:rPr lang="nb-NO" dirty="0"/>
              <a:t>Kautokeino-opprøret</a:t>
            </a:r>
          </a:p>
        </p:txBody>
      </p:sp>
      <p:sp>
        <p:nvSpPr>
          <p:cNvPr id="3" name="Plassholder for tekst 2">
            <a:extLst>
              <a:ext uri="{FF2B5EF4-FFF2-40B4-BE49-F238E27FC236}">
                <a16:creationId xmlns:a16="http://schemas.microsoft.com/office/drawing/2014/main" id="{2F230F20-39A8-3F28-6198-997C0DF953EA}"/>
              </a:ext>
            </a:extLst>
          </p:cNvPr>
          <p:cNvSpPr>
            <a:spLocks noGrp="1"/>
          </p:cNvSpPr>
          <p:nvPr>
            <p:ph type="body" sz="quarter" idx="13"/>
          </p:nvPr>
        </p:nvSpPr>
        <p:spPr/>
        <p:txBody>
          <a:bodyPr/>
          <a:lstStyle/>
          <a:p>
            <a:r>
              <a:rPr lang="nb-NO" dirty="0"/>
              <a:t>1852:</a:t>
            </a:r>
          </a:p>
        </p:txBody>
      </p:sp>
      <p:sp>
        <p:nvSpPr>
          <p:cNvPr id="4" name="Undertittel 3">
            <a:extLst>
              <a:ext uri="{FF2B5EF4-FFF2-40B4-BE49-F238E27FC236}">
                <a16:creationId xmlns:a16="http://schemas.microsoft.com/office/drawing/2014/main" id="{B0894366-2A21-022A-02D9-A69BA7117766}"/>
              </a:ext>
            </a:extLst>
          </p:cNvPr>
          <p:cNvSpPr>
            <a:spLocks noGrp="1"/>
          </p:cNvSpPr>
          <p:nvPr>
            <p:ph type="subTitle" idx="14"/>
          </p:nvPr>
        </p:nvSpPr>
        <p:spPr/>
        <p:txBody>
          <a:bodyPr>
            <a:normAutofit fontScale="85000" lnSpcReduction="20000"/>
          </a:bodyPr>
          <a:lstStyle/>
          <a:p>
            <a:r>
              <a:rPr lang="nb-NO" dirty="0"/>
              <a:t>Kautokeino-opprøret var en konflikt mellom samer fra den læstadianske bevegelsen og lokale norske myndighetspersoner i Kautokeino. Kolonialisering, undertrykking og stengte grenser svekket samiske reindriftsmuligheter, mens læstadianismen skapte motstand mot brennevinshandelen drevet av norske handelsmenn. Konflikten kulminerte i november 1852 i et opprør hvor handelsmannen og lensmannen i Kautokeino ble drept, og fem samiske opprørere ble dømt til døden. Kautokeino-opprøret ble senere brukt som et argument for en streng fornorskningspolitikk, og at samer måtte assimileres i den norske kulturen og levemåten. </a:t>
            </a:r>
          </a:p>
        </p:txBody>
      </p:sp>
    </p:spTree>
    <p:extLst>
      <p:ext uri="{BB962C8B-B14F-4D97-AF65-F5344CB8AC3E}">
        <p14:creationId xmlns:p14="http://schemas.microsoft.com/office/powerpoint/2010/main" val="59459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DC2AD1-4F51-289B-900F-7A2DF341F5AD}"/>
              </a:ext>
            </a:extLst>
          </p:cNvPr>
          <p:cNvSpPr>
            <a:spLocks noGrp="1"/>
          </p:cNvSpPr>
          <p:nvPr>
            <p:ph type="ctrTitle"/>
          </p:nvPr>
        </p:nvSpPr>
        <p:spPr>
          <a:xfrm>
            <a:off x="1836256" y="893317"/>
            <a:ext cx="3662336" cy="2419109"/>
          </a:xfrm>
        </p:spPr>
        <p:txBody>
          <a:bodyPr/>
          <a:lstStyle/>
          <a:p>
            <a:r>
              <a:rPr lang="nb-NO" dirty="0"/>
              <a:t>Finnefondet blir opprettet, samer og kvener må lære norsk </a:t>
            </a:r>
          </a:p>
        </p:txBody>
      </p:sp>
      <p:sp>
        <p:nvSpPr>
          <p:cNvPr id="3" name="Undertittel 2">
            <a:extLst>
              <a:ext uri="{FF2B5EF4-FFF2-40B4-BE49-F238E27FC236}">
                <a16:creationId xmlns:a16="http://schemas.microsoft.com/office/drawing/2014/main" id="{46F36490-9C06-6164-5C1B-D3D9856C59D7}"/>
              </a:ext>
            </a:extLst>
          </p:cNvPr>
          <p:cNvSpPr>
            <a:spLocks noGrp="1"/>
          </p:cNvSpPr>
          <p:nvPr>
            <p:ph type="subTitle" idx="1"/>
          </p:nvPr>
        </p:nvSpPr>
        <p:spPr>
          <a:xfrm>
            <a:off x="5073257" y="3312426"/>
            <a:ext cx="5875160" cy="3021073"/>
          </a:xfrm>
        </p:spPr>
        <p:txBody>
          <a:bodyPr/>
          <a:lstStyle/>
          <a:p>
            <a:r>
              <a:rPr lang="nb-NO" dirty="0"/>
              <a:t>Finnefondet spilte en stor rolle i fornorskningspolitikken av samer og kvener. Først gikk midlene til tiltak i skolene i Troms og </a:t>
            </a:r>
            <a:r>
              <a:rPr lang="nb-NO" dirty="0" err="1"/>
              <a:t>Finmark</a:t>
            </a:r>
            <a:r>
              <a:rPr lang="nb-NO" dirty="0"/>
              <a:t> for å lære samer og kvener norsk, deretter ble det opprettet internatskoler og barnehjem. Disse medvirket til at mange samer og kvener mistet språket og kulturen, helt eller delvis. Mange fikk også traumer etter vold og overgrep i institusjonene. </a:t>
            </a:r>
          </a:p>
        </p:txBody>
      </p:sp>
      <p:sp>
        <p:nvSpPr>
          <p:cNvPr id="4" name="Plassholder for tekst 3">
            <a:extLst>
              <a:ext uri="{FF2B5EF4-FFF2-40B4-BE49-F238E27FC236}">
                <a16:creationId xmlns:a16="http://schemas.microsoft.com/office/drawing/2014/main" id="{D16DF01C-EA82-EA35-650C-43B07FCD94E8}"/>
              </a:ext>
            </a:extLst>
          </p:cNvPr>
          <p:cNvSpPr>
            <a:spLocks noGrp="1"/>
          </p:cNvSpPr>
          <p:nvPr>
            <p:ph type="body" sz="quarter" idx="13"/>
          </p:nvPr>
        </p:nvSpPr>
        <p:spPr/>
        <p:txBody>
          <a:bodyPr/>
          <a:lstStyle/>
          <a:p>
            <a:r>
              <a:rPr lang="nb-NO" dirty="0"/>
              <a:t>1852:</a:t>
            </a:r>
          </a:p>
        </p:txBody>
      </p:sp>
    </p:spTree>
    <p:extLst>
      <p:ext uri="{BB962C8B-B14F-4D97-AF65-F5344CB8AC3E}">
        <p14:creationId xmlns:p14="http://schemas.microsoft.com/office/powerpoint/2010/main" val="258398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30B1D4-91C0-14E4-E3AA-B65D1DDBA74C}"/>
              </a:ext>
            </a:extLst>
          </p:cNvPr>
          <p:cNvSpPr>
            <a:spLocks noGrp="1"/>
          </p:cNvSpPr>
          <p:nvPr>
            <p:ph type="title"/>
          </p:nvPr>
        </p:nvSpPr>
        <p:spPr/>
        <p:txBody>
          <a:bodyPr>
            <a:normAutofit/>
          </a:bodyPr>
          <a:lstStyle/>
          <a:p>
            <a:r>
              <a:rPr lang="nb-NO" sz="3200" dirty="0">
                <a:effectLst/>
                <a:latin typeface="Aptos" panose="020B0004020202020204" pitchFamily="34" charset="0"/>
                <a:ea typeface="Aptos" panose="020B0004020202020204" pitchFamily="34" charset="0"/>
                <a:cs typeface="Arial" panose="020B0604020202020204" pitchFamily="34" charset="0"/>
              </a:rPr>
              <a:t>Første funn fra samiske boplasser</a:t>
            </a:r>
            <a:r>
              <a:rPr lang="nb-NO" sz="3200" dirty="0">
                <a:effectLst/>
              </a:rPr>
              <a:t> </a:t>
            </a:r>
            <a:endParaRPr lang="nb-NO" sz="3200" dirty="0"/>
          </a:p>
        </p:txBody>
      </p:sp>
      <p:sp>
        <p:nvSpPr>
          <p:cNvPr id="3" name="Plassholder for tekst 2">
            <a:extLst>
              <a:ext uri="{FF2B5EF4-FFF2-40B4-BE49-F238E27FC236}">
                <a16:creationId xmlns:a16="http://schemas.microsoft.com/office/drawing/2014/main" id="{1F5225B3-42D5-3F02-C819-A6DE564AB7DA}"/>
              </a:ext>
            </a:extLst>
          </p:cNvPr>
          <p:cNvSpPr>
            <a:spLocks noGrp="1"/>
          </p:cNvSpPr>
          <p:nvPr>
            <p:ph type="body" sz="quarter" idx="13"/>
          </p:nvPr>
        </p:nvSpPr>
        <p:spPr/>
        <p:txBody>
          <a:bodyPr>
            <a:normAutofit/>
          </a:bodyPr>
          <a:lstStyle/>
          <a:p>
            <a:r>
              <a:rPr lang="nb-NO" sz="2000" dirty="0">
                <a:effectLst/>
                <a:latin typeface="Aptos" panose="020B0004020202020204" pitchFamily="34" charset="0"/>
                <a:ea typeface="Aptos" panose="020B0004020202020204" pitchFamily="34" charset="0"/>
                <a:cs typeface="Arial" panose="020B0604020202020204" pitchFamily="34" charset="0"/>
              </a:rPr>
              <a:t>2900 år siden </a:t>
            </a:r>
            <a:r>
              <a:rPr lang="nb-NO" sz="2000" dirty="0" err="1">
                <a:effectLst/>
                <a:latin typeface="Aptos" panose="020B0004020202020204" pitchFamily="34" charset="0"/>
                <a:ea typeface="Aptos" panose="020B0004020202020204" pitchFamily="34" charset="0"/>
                <a:cs typeface="Arial" panose="020B0604020202020204" pitchFamily="34" charset="0"/>
              </a:rPr>
              <a:t>Kjelmøyafunnet</a:t>
            </a:r>
            <a:r>
              <a:rPr lang="nb-NO" sz="2000" dirty="0">
                <a:effectLst/>
                <a:latin typeface="Aptos" panose="020B0004020202020204" pitchFamily="34" charset="0"/>
                <a:ea typeface="Aptos" panose="020B0004020202020204" pitchFamily="34" charset="0"/>
                <a:cs typeface="Arial" panose="020B0604020202020204" pitchFamily="34" charset="0"/>
              </a:rPr>
              <a:t>: </a:t>
            </a:r>
            <a:endParaRPr lang="nb-NO" sz="2000" dirty="0"/>
          </a:p>
        </p:txBody>
      </p:sp>
    </p:spTree>
    <p:extLst>
      <p:ext uri="{BB962C8B-B14F-4D97-AF65-F5344CB8AC3E}">
        <p14:creationId xmlns:p14="http://schemas.microsoft.com/office/powerpoint/2010/main" val="227163678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606154-EE8F-B3CC-4D66-9D5B3DDAA2B4}"/>
              </a:ext>
            </a:extLst>
          </p:cNvPr>
          <p:cNvSpPr>
            <a:spLocks noGrp="1"/>
          </p:cNvSpPr>
          <p:nvPr>
            <p:ph type="title"/>
          </p:nvPr>
        </p:nvSpPr>
        <p:spPr/>
        <p:txBody>
          <a:bodyPr/>
          <a:lstStyle/>
          <a:p>
            <a:r>
              <a:rPr lang="nb-NO" dirty="0"/>
              <a:t>Fantefondet opprettes, «tatere» må bosettes </a:t>
            </a:r>
          </a:p>
        </p:txBody>
      </p:sp>
      <p:sp>
        <p:nvSpPr>
          <p:cNvPr id="3" name="Plassholder for tekst 2">
            <a:extLst>
              <a:ext uri="{FF2B5EF4-FFF2-40B4-BE49-F238E27FC236}">
                <a16:creationId xmlns:a16="http://schemas.microsoft.com/office/drawing/2014/main" id="{19A65BA6-2CF4-D45A-7B33-E3D46375E31D}"/>
              </a:ext>
            </a:extLst>
          </p:cNvPr>
          <p:cNvSpPr>
            <a:spLocks noGrp="1"/>
          </p:cNvSpPr>
          <p:nvPr>
            <p:ph type="body" sz="quarter" idx="13"/>
          </p:nvPr>
        </p:nvSpPr>
        <p:spPr/>
        <p:txBody>
          <a:bodyPr/>
          <a:lstStyle/>
          <a:p>
            <a:r>
              <a:rPr lang="nb-NO" dirty="0"/>
              <a:t>1854:</a:t>
            </a:r>
          </a:p>
        </p:txBody>
      </p:sp>
      <p:sp>
        <p:nvSpPr>
          <p:cNvPr id="4" name="Undertittel 3">
            <a:extLst>
              <a:ext uri="{FF2B5EF4-FFF2-40B4-BE49-F238E27FC236}">
                <a16:creationId xmlns:a16="http://schemas.microsoft.com/office/drawing/2014/main" id="{44D31150-C20A-AB05-A417-3D9699AB9FEF}"/>
              </a:ext>
            </a:extLst>
          </p:cNvPr>
          <p:cNvSpPr>
            <a:spLocks noGrp="1"/>
          </p:cNvSpPr>
          <p:nvPr>
            <p:ph type="subTitle" idx="14"/>
          </p:nvPr>
        </p:nvSpPr>
        <p:spPr>
          <a:xfrm>
            <a:off x="4353929" y="3429000"/>
            <a:ext cx="5865000" cy="2985779"/>
          </a:xfrm>
        </p:spPr>
        <p:txBody>
          <a:bodyPr/>
          <a:lstStyle/>
          <a:p>
            <a:r>
              <a:rPr lang="nb-NO" dirty="0"/>
              <a:t>Opprinnelig var målet med fantefondet å bosette romanifolk/tatere, og sørge for at de fikk kristelig konfirmasjonsundervisning. Etter hvert finansierte fondet også tvangsarbeid for romanifolk/tatere og til å skille romanibarn fra familiene sine. </a:t>
            </a:r>
          </a:p>
        </p:txBody>
      </p:sp>
    </p:spTree>
    <p:extLst>
      <p:ext uri="{BB962C8B-B14F-4D97-AF65-F5344CB8AC3E}">
        <p14:creationId xmlns:p14="http://schemas.microsoft.com/office/powerpoint/2010/main" val="988075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31C04B-C1BE-EA81-A88D-9C295B93EC41}"/>
              </a:ext>
            </a:extLst>
          </p:cNvPr>
          <p:cNvSpPr>
            <a:spLocks noGrp="1"/>
          </p:cNvSpPr>
          <p:nvPr>
            <p:ph type="ctrTitle"/>
          </p:nvPr>
        </p:nvSpPr>
        <p:spPr>
          <a:xfrm>
            <a:off x="2116672" y="868933"/>
            <a:ext cx="3125888" cy="2419109"/>
          </a:xfrm>
        </p:spPr>
        <p:txBody>
          <a:bodyPr/>
          <a:lstStyle/>
          <a:p>
            <a:r>
              <a:rPr lang="nb-NO" dirty="0"/>
              <a:t>Passtvangen oppheves i norsk lov</a:t>
            </a:r>
          </a:p>
        </p:txBody>
      </p:sp>
      <p:sp>
        <p:nvSpPr>
          <p:cNvPr id="3" name="Undertittel 2">
            <a:extLst>
              <a:ext uri="{FF2B5EF4-FFF2-40B4-BE49-F238E27FC236}">
                <a16:creationId xmlns:a16="http://schemas.microsoft.com/office/drawing/2014/main" id="{7EF4626A-F70C-8CDF-5847-28259652E4AE}"/>
              </a:ext>
            </a:extLst>
          </p:cNvPr>
          <p:cNvSpPr>
            <a:spLocks noGrp="1"/>
          </p:cNvSpPr>
          <p:nvPr>
            <p:ph type="subTitle" idx="1"/>
          </p:nvPr>
        </p:nvSpPr>
        <p:spPr>
          <a:xfrm>
            <a:off x="5846088" y="3288042"/>
            <a:ext cx="4229240" cy="3021073"/>
          </a:xfrm>
        </p:spPr>
        <p:txBody>
          <a:bodyPr/>
          <a:lstStyle/>
          <a:p>
            <a:r>
              <a:rPr lang="nb-NO" dirty="0"/>
              <a:t>Som en konsekvens av at det ikke lengre var nødvendig med pass for å reise, økte innvandringen blant annet av jøder og romer. </a:t>
            </a:r>
          </a:p>
        </p:txBody>
      </p:sp>
      <p:sp>
        <p:nvSpPr>
          <p:cNvPr id="4" name="Plassholder for tekst 3">
            <a:extLst>
              <a:ext uri="{FF2B5EF4-FFF2-40B4-BE49-F238E27FC236}">
                <a16:creationId xmlns:a16="http://schemas.microsoft.com/office/drawing/2014/main" id="{53EAC125-72B6-B3BC-F59D-69D96C630E5B}"/>
              </a:ext>
            </a:extLst>
          </p:cNvPr>
          <p:cNvSpPr>
            <a:spLocks noGrp="1"/>
          </p:cNvSpPr>
          <p:nvPr>
            <p:ph type="body" sz="quarter" idx="13"/>
          </p:nvPr>
        </p:nvSpPr>
        <p:spPr/>
        <p:txBody>
          <a:bodyPr/>
          <a:lstStyle/>
          <a:p>
            <a:r>
              <a:rPr lang="nb-NO" dirty="0"/>
              <a:t>1860:</a:t>
            </a:r>
          </a:p>
        </p:txBody>
      </p:sp>
    </p:spTree>
    <p:extLst>
      <p:ext uri="{BB962C8B-B14F-4D97-AF65-F5344CB8AC3E}">
        <p14:creationId xmlns:p14="http://schemas.microsoft.com/office/powerpoint/2010/main" val="2796806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D0A5F9-31B2-8130-DBD5-57E46FB3357E}"/>
              </a:ext>
            </a:extLst>
          </p:cNvPr>
          <p:cNvSpPr>
            <a:spLocks noGrp="1"/>
          </p:cNvSpPr>
          <p:nvPr>
            <p:ph type="title"/>
          </p:nvPr>
        </p:nvSpPr>
        <p:spPr>
          <a:xfrm>
            <a:off x="2958891" y="711541"/>
            <a:ext cx="3978357" cy="1452282"/>
          </a:xfrm>
        </p:spPr>
        <p:txBody>
          <a:bodyPr/>
          <a:lstStyle/>
          <a:p>
            <a:r>
              <a:rPr lang="nb-NO" dirty="0"/>
              <a:t>Kvenene i Kvænangen blir leilendinger på egen jord </a:t>
            </a:r>
          </a:p>
        </p:txBody>
      </p:sp>
      <p:sp>
        <p:nvSpPr>
          <p:cNvPr id="3" name="Plassholder for tekst 2">
            <a:extLst>
              <a:ext uri="{FF2B5EF4-FFF2-40B4-BE49-F238E27FC236}">
                <a16:creationId xmlns:a16="http://schemas.microsoft.com/office/drawing/2014/main" id="{6F7C0B63-6F7E-2F9D-B44F-FAFF35FDEF7A}"/>
              </a:ext>
            </a:extLst>
          </p:cNvPr>
          <p:cNvSpPr>
            <a:spLocks noGrp="1"/>
          </p:cNvSpPr>
          <p:nvPr>
            <p:ph type="body" sz="quarter" idx="13"/>
          </p:nvPr>
        </p:nvSpPr>
        <p:spPr/>
        <p:txBody>
          <a:bodyPr/>
          <a:lstStyle/>
          <a:p>
            <a:r>
              <a:rPr lang="nb-NO" dirty="0"/>
              <a:t>1865:</a:t>
            </a:r>
          </a:p>
        </p:txBody>
      </p:sp>
      <p:sp>
        <p:nvSpPr>
          <p:cNvPr id="4" name="Undertittel 3">
            <a:extLst>
              <a:ext uri="{FF2B5EF4-FFF2-40B4-BE49-F238E27FC236}">
                <a16:creationId xmlns:a16="http://schemas.microsoft.com/office/drawing/2014/main" id="{CBC9E180-AF27-885B-A1CB-1A4AD9FCCC8F}"/>
              </a:ext>
            </a:extLst>
          </p:cNvPr>
          <p:cNvSpPr>
            <a:spLocks noGrp="1"/>
          </p:cNvSpPr>
          <p:nvPr>
            <p:ph type="subTitle" idx="14"/>
          </p:nvPr>
        </p:nvSpPr>
        <p:spPr>
          <a:xfrm>
            <a:off x="4622153" y="3429000"/>
            <a:ext cx="5865000" cy="2985779"/>
          </a:xfrm>
        </p:spPr>
        <p:txBody>
          <a:bodyPr>
            <a:normAutofit lnSpcReduction="10000"/>
          </a:bodyPr>
          <a:lstStyle/>
          <a:p>
            <a:r>
              <a:rPr lang="nb-NO" dirty="0"/>
              <a:t>I 1865 kjøpte staten eiendommer i Kvænangen som kvenene trodde de eide. Et interesseselskap skulle gjøre slutt på ordningen med å leie jord og sikre privat eierskap. Selskapet mente at kvenene ikke ville greie å ivareta jorda på en hensiktsmessig måte, og derfor ble eiendommene solgt til staten. Kvenene fortsatte imidlertid å bo og drive jorda som før, uten innblanding fra staten. Eierforholdene i Kvænangen førte til store utfordringer for kvenene etter 2. verdenskrig. </a:t>
            </a:r>
          </a:p>
        </p:txBody>
      </p:sp>
    </p:spTree>
    <p:extLst>
      <p:ext uri="{BB962C8B-B14F-4D97-AF65-F5344CB8AC3E}">
        <p14:creationId xmlns:p14="http://schemas.microsoft.com/office/powerpoint/2010/main" val="9448135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B64899-C0D5-96BF-DBAE-A7F1C7E6499A}"/>
              </a:ext>
            </a:extLst>
          </p:cNvPr>
          <p:cNvSpPr>
            <a:spLocks noGrp="1"/>
          </p:cNvSpPr>
          <p:nvPr>
            <p:ph type="ctrTitle"/>
          </p:nvPr>
        </p:nvSpPr>
        <p:spPr>
          <a:xfrm>
            <a:off x="2435048" y="1009891"/>
            <a:ext cx="2418752" cy="2419109"/>
          </a:xfrm>
        </p:spPr>
        <p:txBody>
          <a:bodyPr/>
          <a:lstStyle/>
          <a:p>
            <a:r>
              <a:rPr lang="nb-NO" dirty="0"/>
              <a:t>Innvandring av rom </a:t>
            </a:r>
          </a:p>
        </p:txBody>
      </p:sp>
      <p:sp>
        <p:nvSpPr>
          <p:cNvPr id="3" name="Undertittel 2">
            <a:extLst>
              <a:ext uri="{FF2B5EF4-FFF2-40B4-BE49-F238E27FC236}">
                <a16:creationId xmlns:a16="http://schemas.microsoft.com/office/drawing/2014/main" id="{E5662014-8BA7-A876-44D4-FB3F57FD8525}"/>
              </a:ext>
            </a:extLst>
          </p:cNvPr>
          <p:cNvSpPr>
            <a:spLocks noGrp="1"/>
          </p:cNvSpPr>
          <p:nvPr>
            <p:ph type="subTitle" idx="1"/>
          </p:nvPr>
        </p:nvSpPr>
        <p:spPr>
          <a:xfrm>
            <a:off x="4853800" y="3429000"/>
            <a:ext cx="6208647" cy="3021073"/>
          </a:xfrm>
        </p:spPr>
        <p:txBody>
          <a:bodyPr>
            <a:normAutofit fontScale="92500" lnSpcReduction="10000"/>
          </a:bodyPr>
          <a:lstStyle/>
          <a:p>
            <a:r>
              <a:rPr lang="nb-NO" dirty="0"/>
              <a:t>De første romene kom til Norge som pilgrimer på 1500-tallet, men ble erklært uønsket. På midten av 1800-tallet ble slaveriet av rom opphevet i Romania, og mange reiste nordover. Romer, eller sigøynere som de ble kalt på 1800-tallet, var håndverkere og handelsfolk. De reiste rundt på landsbygda og reparerte utstyr og solgte handelsvarer. I Danmark og Sverige ble det på 1870- og 1880-tallet innført lover som forbød utenlandske romer innreise, og som gav politiet fullmakt til å utvise dem. Dette var sannsynligvis med på å begrense innvandringen av romer til Norge, selv om Norge ikke hadde samme lovgivningen.</a:t>
            </a:r>
          </a:p>
        </p:txBody>
      </p:sp>
      <p:sp>
        <p:nvSpPr>
          <p:cNvPr id="4" name="Plassholder for tekst 3">
            <a:extLst>
              <a:ext uri="{FF2B5EF4-FFF2-40B4-BE49-F238E27FC236}">
                <a16:creationId xmlns:a16="http://schemas.microsoft.com/office/drawing/2014/main" id="{075AC68C-CD1F-3F94-F1BC-F48719F78E8D}"/>
              </a:ext>
            </a:extLst>
          </p:cNvPr>
          <p:cNvSpPr>
            <a:spLocks noGrp="1"/>
          </p:cNvSpPr>
          <p:nvPr>
            <p:ph type="body" sz="quarter" idx="13"/>
          </p:nvPr>
        </p:nvSpPr>
        <p:spPr/>
        <p:txBody>
          <a:bodyPr>
            <a:normAutofit fontScale="85000" lnSpcReduction="20000"/>
          </a:bodyPr>
          <a:lstStyle/>
          <a:p>
            <a:r>
              <a:rPr lang="nb-NO" dirty="0"/>
              <a:t>1870- tallet:</a:t>
            </a:r>
          </a:p>
        </p:txBody>
      </p:sp>
    </p:spTree>
    <p:extLst>
      <p:ext uri="{BB962C8B-B14F-4D97-AF65-F5344CB8AC3E}">
        <p14:creationId xmlns:p14="http://schemas.microsoft.com/office/powerpoint/2010/main" val="448281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FEBF16C-75C1-3667-01A8-EF3B8E83D42D}"/>
              </a:ext>
            </a:extLst>
          </p:cNvPr>
          <p:cNvSpPr>
            <a:spLocks noGrp="1"/>
          </p:cNvSpPr>
          <p:nvPr>
            <p:ph type="title"/>
          </p:nvPr>
        </p:nvSpPr>
        <p:spPr>
          <a:xfrm>
            <a:off x="3178347" y="600701"/>
            <a:ext cx="3576021" cy="1452282"/>
          </a:xfrm>
        </p:spPr>
        <p:txBody>
          <a:bodyPr/>
          <a:lstStyle/>
          <a:p>
            <a:r>
              <a:rPr lang="nb-NO" dirty="0"/>
              <a:t>Felleslappeloven vedtas</a:t>
            </a:r>
          </a:p>
        </p:txBody>
      </p:sp>
      <p:sp>
        <p:nvSpPr>
          <p:cNvPr id="3" name="Plassholder for tekst 2">
            <a:extLst>
              <a:ext uri="{FF2B5EF4-FFF2-40B4-BE49-F238E27FC236}">
                <a16:creationId xmlns:a16="http://schemas.microsoft.com/office/drawing/2014/main" id="{759D9643-9A35-CFA8-67D8-1D9DD27F4F2A}"/>
              </a:ext>
            </a:extLst>
          </p:cNvPr>
          <p:cNvSpPr>
            <a:spLocks noGrp="1"/>
          </p:cNvSpPr>
          <p:nvPr>
            <p:ph type="body" sz="quarter" idx="13"/>
          </p:nvPr>
        </p:nvSpPr>
        <p:spPr/>
        <p:txBody>
          <a:bodyPr/>
          <a:lstStyle/>
          <a:p>
            <a:r>
              <a:rPr lang="nb-NO" dirty="0"/>
              <a:t>1883:</a:t>
            </a:r>
          </a:p>
        </p:txBody>
      </p:sp>
      <p:sp>
        <p:nvSpPr>
          <p:cNvPr id="4" name="Undertittel 3">
            <a:extLst>
              <a:ext uri="{FF2B5EF4-FFF2-40B4-BE49-F238E27FC236}">
                <a16:creationId xmlns:a16="http://schemas.microsoft.com/office/drawing/2014/main" id="{9B85AD2C-6B2C-F8A6-BA4C-18D45A49D396}"/>
              </a:ext>
            </a:extLst>
          </p:cNvPr>
          <p:cNvSpPr>
            <a:spLocks noGrp="1"/>
          </p:cNvSpPr>
          <p:nvPr>
            <p:ph type="subTitle" idx="14"/>
          </p:nvPr>
        </p:nvSpPr>
        <p:spPr>
          <a:xfrm>
            <a:off x="4414889" y="3431803"/>
            <a:ext cx="5865000" cy="2985779"/>
          </a:xfrm>
        </p:spPr>
        <p:txBody>
          <a:bodyPr/>
          <a:lstStyle/>
          <a:p>
            <a:r>
              <a:rPr lang="nb-NO" dirty="0"/>
              <a:t>Felleslappeloven var felles for Norge og Sverige, og gav bøndene store fordeler på bekostning av reindriften. Blant annet ble alle reineierne i et beitedistrikt holdt ansvarlige dersom bøndene opplevde ødeleggelser. Denne loven tok ikke hensyn til tradisjonelle trekkveier for reinen, men ga bøndene mest rett til bruk av jorda. Loven fikk store konsekvenser for reindriftssamer.</a:t>
            </a:r>
          </a:p>
        </p:txBody>
      </p:sp>
    </p:spTree>
    <p:extLst>
      <p:ext uri="{BB962C8B-B14F-4D97-AF65-F5344CB8AC3E}">
        <p14:creationId xmlns:p14="http://schemas.microsoft.com/office/powerpoint/2010/main" val="1463131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4372B9-BA41-2C8E-6653-7D724649AD2E}"/>
              </a:ext>
            </a:extLst>
          </p:cNvPr>
          <p:cNvSpPr>
            <a:spLocks noGrp="1"/>
          </p:cNvSpPr>
          <p:nvPr>
            <p:ph type="title"/>
          </p:nvPr>
        </p:nvSpPr>
        <p:spPr>
          <a:xfrm>
            <a:off x="6096000" y="769999"/>
            <a:ext cx="3076757" cy="2889232"/>
          </a:xfrm>
        </p:spPr>
        <p:txBody>
          <a:bodyPr/>
          <a:lstStyle/>
          <a:p>
            <a:r>
              <a:rPr lang="nb-NO" dirty="0"/>
              <a:t>Det jødiske samfunn stiftes i Kristiania</a:t>
            </a:r>
          </a:p>
        </p:txBody>
      </p:sp>
      <p:sp>
        <p:nvSpPr>
          <p:cNvPr id="3" name="Plassholder for tekst 2">
            <a:extLst>
              <a:ext uri="{FF2B5EF4-FFF2-40B4-BE49-F238E27FC236}">
                <a16:creationId xmlns:a16="http://schemas.microsoft.com/office/drawing/2014/main" id="{E3EEDA03-CD3B-5D7D-E7DC-33CD5C416928}"/>
              </a:ext>
            </a:extLst>
          </p:cNvPr>
          <p:cNvSpPr>
            <a:spLocks noGrp="1"/>
          </p:cNvSpPr>
          <p:nvPr>
            <p:ph type="body" sz="quarter" idx="13"/>
          </p:nvPr>
        </p:nvSpPr>
        <p:spPr/>
        <p:txBody>
          <a:bodyPr/>
          <a:lstStyle/>
          <a:p>
            <a:r>
              <a:rPr lang="nb-NO" dirty="0"/>
              <a:t>1892:</a:t>
            </a:r>
          </a:p>
        </p:txBody>
      </p:sp>
    </p:spTree>
    <p:extLst>
      <p:ext uri="{BB962C8B-B14F-4D97-AF65-F5344CB8AC3E}">
        <p14:creationId xmlns:p14="http://schemas.microsoft.com/office/powerpoint/2010/main" val="3584934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0A3231-B13B-51B1-AE01-26FADB3536CE}"/>
              </a:ext>
            </a:extLst>
          </p:cNvPr>
          <p:cNvSpPr>
            <a:spLocks noGrp="1"/>
          </p:cNvSpPr>
          <p:nvPr>
            <p:ph type="ctrTitle"/>
          </p:nvPr>
        </p:nvSpPr>
        <p:spPr>
          <a:xfrm>
            <a:off x="2092288" y="913456"/>
            <a:ext cx="3162464" cy="2419109"/>
          </a:xfrm>
        </p:spPr>
        <p:txBody>
          <a:bodyPr/>
          <a:lstStyle/>
          <a:p>
            <a:r>
              <a:rPr lang="nb-NO" dirty="0"/>
              <a:t>Vergerådsloven vedtas</a:t>
            </a:r>
          </a:p>
        </p:txBody>
      </p:sp>
      <p:sp>
        <p:nvSpPr>
          <p:cNvPr id="3" name="Undertittel 2">
            <a:extLst>
              <a:ext uri="{FF2B5EF4-FFF2-40B4-BE49-F238E27FC236}">
                <a16:creationId xmlns:a16="http://schemas.microsoft.com/office/drawing/2014/main" id="{3B7A5BB1-2FE9-A34D-3888-4F8AC365ED29}"/>
              </a:ext>
            </a:extLst>
          </p:cNvPr>
          <p:cNvSpPr>
            <a:spLocks noGrp="1"/>
          </p:cNvSpPr>
          <p:nvPr>
            <p:ph type="subTitle" idx="1"/>
          </p:nvPr>
        </p:nvSpPr>
        <p:spPr>
          <a:xfrm>
            <a:off x="4841608" y="3525436"/>
            <a:ext cx="6208647" cy="3021073"/>
          </a:xfrm>
        </p:spPr>
        <p:txBody>
          <a:bodyPr>
            <a:normAutofit lnSpcReduction="10000"/>
          </a:bodyPr>
          <a:lstStyle/>
          <a:p>
            <a:r>
              <a:rPr lang="nb-NO" dirty="0"/>
              <a:t>Vergerådsloven ble vedtatt i 1896 og trådte i kraft i år 1900. Loven gav myndighetene makt til å ta barn fra foreldre som ikke ble ansett som egnet til å ha barn. Den fikk konsekvenser, særlig for Romanifolk/tatere, men også for romer. Det er anslått at minst 1500 barn fra romanifamilier i perioden 1900–1970 ble fjernet fra sine foreldre og tvangsplassert i barnehjem eller fosterhjem. Mange romer forlot Norge i frykt for å miste barna sine. De ble senere nektet innreise til tross for at de hadde norsk statsborgerskap.</a:t>
            </a:r>
          </a:p>
        </p:txBody>
      </p:sp>
      <p:sp>
        <p:nvSpPr>
          <p:cNvPr id="4" name="Plassholder for tekst 3">
            <a:extLst>
              <a:ext uri="{FF2B5EF4-FFF2-40B4-BE49-F238E27FC236}">
                <a16:creationId xmlns:a16="http://schemas.microsoft.com/office/drawing/2014/main" id="{D504D1CE-933D-6402-015C-BB009354972A}"/>
              </a:ext>
            </a:extLst>
          </p:cNvPr>
          <p:cNvSpPr>
            <a:spLocks noGrp="1"/>
          </p:cNvSpPr>
          <p:nvPr>
            <p:ph type="body" sz="quarter" idx="13"/>
          </p:nvPr>
        </p:nvSpPr>
        <p:spPr/>
        <p:txBody>
          <a:bodyPr/>
          <a:lstStyle/>
          <a:p>
            <a:r>
              <a:rPr lang="nb-NO" dirty="0"/>
              <a:t>1896:</a:t>
            </a:r>
          </a:p>
        </p:txBody>
      </p:sp>
    </p:spTree>
    <p:extLst>
      <p:ext uri="{BB962C8B-B14F-4D97-AF65-F5344CB8AC3E}">
        <p14:creationId xmlns:p14="http://schemas.microsoft.com/office/powerpoint/2010/main" val="3888682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9D9653-714E-4511-817F-DCED7AA3E995}"/>
              </a:ext>
            </a:extLst>
          </p:cNvPr>
          <p:cNvSpPr>
            <a:spLocks noGrp="1"/>
          </p:cNvSpPr>
          <p:nvPr>
            <p:ph type="title"/>
          </p:nvPr>
        </p:nvSpPr>
        <p:spPr>
          <a:xfrm>
            <a:off x="2919486" y="600701"/>
            <a:ext cx="3868630" cy="1452282"/>
          </a:xfrm>
        </p:spPr>
        <p:txBody>
          <a:bodyPr>
            <a:normAutofit fontScale="90000"/>
          </a:bodyPr>
          <a:lstStyle/>
          <a:p>
            <a:r>
              <a:rPr lang="nb-NO" dirty="0"/>
              <a:t>Foreningen til </a:t>
            </a:r>
            <a:r>
              <a:rPr lang="nb-NO" dirty="0" err="1"/>
              <a:t>modarbeidelse</a:t>
            </a:r>
            <a:r>
              <a:rPr lang="nb-NO" dirty="0"/>
              <a:t> </a:t>
            </a:r>
            <a:r>
              <a:rPr lang="nb-NO" dirty="0" err="1"/>
              <a:t>af</a:t>
            </a:r>
            <a:r>
              <a:rPr lang="nb-NO" dirty="0"/>
              <a:t> </a:t>
            </a:r>
            <a:r>
              <a:rPr lang="nb-NO" dirty="0" err="1"/>
              <a:t>omstreifervæsenet</a:t>
            </a:r>
            <a:r>
              <a:rPr lang="nb-NO" dirty="0"/>
              <a:t> ble stiftet</a:t>
            </a:r>
          </a:p>
        </p:txBody>
      </p:sp>
      <p:sp>
        <p:nvSpPr>
          <p:cNvPr id="3" name="Plassholder for tekst 2">
            <a:extLst>
              <a:ext uri="{FF2B5EF4-FFF2-40B4-BE49-F238E27FC236}">
                <a16:creationId xmlns:a16="http://schemas.microsoft.com/office/drawing/2014/main" id="{E8EAF7D7-8090-B764-6851-F06D8C8D731E}"/>
              </a:ext>
            </a:extLst>
          </p:cNvPr>
          <p:cNvSpPr>
            <a:spLocks noGrp="1"/>
          </p:cNvSpPr>
          <p:nvPr>
            <p:ph type="body" sz="quarter" idx="13"/>
          </p:nvPr>
        </p:nvSpPr>
        <p:spPr/>
        <p:txBody>
          <a:bodyPr/>
          <a:lstStyle/>
          <a:p>
            <a:r>
              <a:rPr lang="nb-NO" dirty="0"/>
              <a:t>1897:</a:t>
            </a:r>
          </a:p>
        </p:txBody>
      </p:sp>
      <p:sp>
        <p:nvSpPr>
          <p:cNvPr id="4" name="Undertittel 3">
            <a:extLst>
              <a:ext uri="{FF2B5EF4-FFF2-40B4-BE49-F238E27FC236}">
                <a16:creationId xmlns:a16="http://schemas.microsoft.com/office/drawing/2014/main" id="{2807F3B0-4826-0968-560C-E7A5050FBA52}"/>
              </a:ext>
            </a:extLst>
          </p:cNvPr>
          <p:cNvSpPr>
            <a:spLocks noGrp="1"/>
          </p:cNvSpPr>
          <p:nvPr>
            <p:ph type="subTitle" idx="14"/>
          </p:nvPr>
        </p:nvSpPr>
        <p:spPr>
          <a:xfrm>
            <a:off x="4512425" y="3443995"/>
            <a:ext cx="5865000" cy="2985779"/>
          </a:xfrm>
        </p:spPr>
        <p:txBody>
          <a:bodyPr/>
          <a:lstStyle/>
          <a:p>
            <a:r>
              <a:rPr lang="nb-NO" sz="1800" dirty="0">
                <a:effectLst/>
                <a:latin typeface="Aptos" panose="020B0004020202020204" pitchFamily="34" charset="0"/>
                <a:ea typeface="Aptos" panose="020B0004020202020204" pitchFamily="34" charset="0"/>
                <a:cs typeface="Arial" panose="020B0604020202020204" pitchFamily="34" charset="0"/>
              </a:rPr>
              <a:t>Foreningens målsetning var å assimilere romanifolk/tatere inn i norsk kultur. Dette var et oppdrag foreningen utførte på vegne av Kirkedepartementet. Idealet var den norske bondekulturen, som i nasjonalromantikken ble sett som det ekte norske. Målet skulle oppnås ved å fjerne alle spor av de reisendes kultur slik som håndverk, musikk, språk og reisevirksomheten i seg selv. </a:t>
            </a:r>
            <a:endParaRPr lang="nb-NO" dirty="0"/>
          </a:p>
        </p:txBody>
      </p:sp>
    </p:spTree>
    <p:extLst>
      <p:ext uri="{BB962C8B-B14F-4D97-AF65-F5344CB8AC3E}">
        <p14:creationId xmlns:p14="http://schemas.microsoft.com/office/powerpoint/2010/main" val="2102331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F57678-1949-55D3-8FE6-E17111EEB070}"/>
              </a:ext>
            </a:extLst>
          </p:cNvPr>
          <p:cNvSpPr>
            <a:spLocks noGrp="1"/>
          </p:cNvSpPr>
          <p:nvPr>
            <p:ph type="title"/>
          </p:nvPr>
        </p:nvSpPr>
        <p:spPr>
          <a:xfrm>
            <a:off x="5044547" y="2978940"/>
            <a:ext cx="4148221" cy="2889232"/>
          </a:xfrm>
        </p:spPr>
        <p:txBody>
          <a:bodyPr/>
          <a:lstStyle/>
          <a:p>
            <a:r>
              <a:rPr lang="nb-NO" dirty="0"/>
              <a:t>Den første synagogen i Trondheim åpnes</a:t>
            </a:r>
          </a:p>
        </p:txBody>
      </p:sp>
      <p:sp>
        <p:nvSpPr>
          <p:cNvPr id="3" name="Plassholder for tekst 2">
            <a:extLst>
              <a:ext uri="{FF2B5EF4-FFF2-40B4-BE49-F238E27FC236}">
                <a16:creationId xmlns:a16="http://schemas.microsoft.com/office/drawing/2014/main" id="{457950BE-F40F-C1AA-4810-929679A91206}"/>
              </a:ext>
            </a:extLst>
          </p:cNvPr>
          <p:cNvSpPr>
            <a:spLocks noGrp="1"/>
          </p:cNvSpPr>
          <p:nvPr>
            <p:ph type="body" sz="quarter" idx="13"/>
          </p:nvPr>
        </p:nvSpPr>
        <p:spPr/>
        <p:txBody>
          <a:bodyPr/>
          <a:lstStyle/>
          <a:p>
            <a:r>
              <a:rPr lang="nb-NO" dirty="0"/>
              <a:t>1899:</a:t>
            </a:r>
          </a:p>
        </p:txBody>
      </p:sp>
    </p:spTree>
    <p:extLst>
      <p:ext uri="{BB962C8B-B14F-4D97-AF65-F5344CB8AC3E}">
        <p14:creationId xmlns:p14="http://schemas.microsoft.com/office/powerpoint/2010/main" val="1698139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B369A6-DBC8-0654-E916-DCA3C281E21C}"/>
              </a:ext>
            </a:extLst>
          </p:cNvPr>
          <p:cNvSpPr>
            <a:spLocks noGrp="1"/>
          </p:cNvSpPr>
          <p:nvPr>
            <p:ph type="ctrTitle"/>
          </p:nvPr>
        </p:nvSpPr>
        <p:spPr>
          <a:xfrm>
            <a:off x="1933792" y="1009891"/>
            <a:ext cx="3442880" cy="2419109"/>
          </a:xfrm>
        </p:spPr>
        <p:txBody>
          <a:bodyPr/>
          <a:lstStyle/>
          <a:p>
            <a:r>
              <a:rPr lang="nb-NO" dirty="0"/>
              <a:t>Løsgjengerloven blir vedtatt </a:t>
            </a:r>
          </a:p>
        </p:txBody>
      </p:sp>
      <p:sp>
        <p:nvSpPr>
          <p:cNvPr id="3" name="Undertittel 2">
            <a:extLst>
              <a:ext uri="{FF2B5EF4-FFF2-40B4-BE49-F238E27FC236}">
                <a16:creationId xmlns:a16="http://schemas.microsoft.com/office/drawing/2014/main" id="{E43FF562-65FD-6A2E-C4C2-3C901FE89708}"/>
              </a:ext>
            </a:extLst>
          </p:cNvPr>
          <p:cNvSpPr>
            <a:spLocks noGrp="1"/>
          </p:cNvSpPr>
          <p:nvPr>
            <p:ph type="subTitle" idx="1"/>
          </p:nvPr>
        </p:nvSpPr>
        <p:spPr>
          <a:xfrm>
            <a:off x="4841608" y="3429000"/>
            <a:ext cx="6208647" cy="3021073"/>
          </a:xfrm>
        </p:spPr>
        <p:txBody>
          <a:bodyPr/>
          <a:lstStyle/>
          <a:p>
            <a:r>
              <a:rPr lang="nb-NO" dirty="0"/>
              <a:t>Løsgjengerloven gjorde det vanskelig å reise rundt for omreisende handelsfolk, og rammet dermed i særlig stor grad rom, romanifolk/tatere og jøder. Felles for gruppene var at de drev aktiv reisevirksomhet på bygdene i Norge hvor de solgte handelsvarer, og i lengre perioder ikke var bofaste.</a:t>
            </a:r>
          </a:p>
        </p:txBody>
      </p:sp>
      <p:sp>
        <p:nvSpPr>
          <p:cNvPr id="4" name="Plassholder for tekst 3">
            <a:extLst>
              <a:ext uri="{FF2B5EF4-FFF2-40B4-BE49-F238E27FC236}">
                <a16:creationId xmlns:a16="http://schemas.microsoft.com/office/drawing/2014/main" id="{D2B5102E-F6E3-9054-0229-22B52C7AA80E}"/>
              </a:ext>
            </a:extLst>
          </p:cNvPr>
          <p:cNvSpPr>
            <a:spLocks noGrp="1"/>
          </p:cNvSpPr>
          <p:nvPr>
            <p:ph type="body" sz="quarter" idx="13"/>
          </p:nvPr>
        </p:nvSpPr>
        <p:spPr/>
        <p:txBody>
          <a:bodyPr/>
          <a:lstStyle/>
          <a:p>
            <a:r>
              <a:rPr lang="nb-NO" dirty="0"/>
              <a:t>1900:</a:t>
            </a:r>
          </a:p>
        </p:txBody>
      </p:sp>
    </p:spTree>
    <p:extLst>
      <p:ext uri="{BB962C8B-B14F-4D97-AF65-F5344CB8AC3E}">
        <p14:creationId xmlns:p14="http://schemas.microsoft.com/office/powerpoint/2010/main" val="4268510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4C2A43-AF39-74BA-38C8-8576999358AF}"/>
              </a:ext>
            </a:extLst>
          </p:cNvPr>
          <p:cNvSpPr>
            <a:spLocks noGrp="1"/>
          </p:cNvSpPr>
          <p:nvPr>
            <p:ph type="title"/>
          </p:nvPr>
        </p:nvSpPr>
        <p:spPr>
          <a:xfrm>
            <a:off x="5725867" y="745615"/>
            <a:ext cx="4052117" cy="2889232"/>
          </a:xfrm>
        </p:spPr>
        <p:txBody>
          <a:bodyPr>
            <a:normAutofit/>
          </a:bodyPr>
          <a:lstStyle/>
          <a:p>
            <a:r>
              <a:rPr lang="nb-NO" dirty="0">
                <a:effectLst/>
                <a:latin typeface="Aptos" panose="020B0004020202020204" pitchFamily="34" charset="0"/>
                <a:ea typeface="Aptos" panose="020B0004020202020204" pitchFamily="34" charset="0"/>
                <a:cs typeface="Arial" panose="020B0604020202020204" pitchFamily="34" charset="0"/>
              </a:rPr>
              <a:t>Første skriftlige nedtegnelser på roms tilstedeværelse i Europa</a:t>
            </a:r>
            <a:r>
              <a:rPr lang="nb-NO" dirty="0">
                <a:effectLst/>
              </a:rPr>
              <a:t> </a:t>
            </a:r>
            <a:endParaRPr lang="nb-NO" dirty="0"/>
          </a:p>
        </p:txBody>
      </p:sp>
      <p:sp>
        <p:nvSpPr>
          <p:cNvPr id="3" name="Plassholder for tekst 2">
            <a:extLst>
              <a:ext uri="{FF2B5EF4-FFF2-40B4-BE49-F238E27FC236}">
                <a16:creationId xmlns:a16="http://schemas.microsoft.com/office/drawing/2014/main" id="{3699B3C4-9DBC-04D5-19B6-5E21F7CD7452}"/>
              </a:ext>
            </a:extLst>
          </p:cNvPr>
          <p:cNvSpPr>
            <a:spLocks noGrp="1"/>
          </p:cNvSpPr>
          <p:nvPr>
            <p:ph type="body" sz="quarter" idx="13"/>
          </p:nvPr>
        </p:nvSpPr>
        <p:spPr/>
        <p:txBody>
          <a:bodyPr>
            <a:normAutofit/>
          </a:bodyPr>
          <a:lstStyle/>
          <a:p>
            <a:r>
              <a:rPr lang="nb-NO" sz="2800" dirty="0">
                <a:effectLst/>
                <a:latin typeface="Aptos" panose="020B0004020202020204" pitchFamily="34" charset="0"/>
                <a:ea typeface="Aptos" panose="020B0004020202020204" pitchFamily="34" charset="0"/>
                <a:cs typeface="Arial" panose="020B0604020202020204" pitchFamily="34" charset="0"/>
              </a:rPr>
              <a:t>1300-tallet:</a:t>
            </a:r>
            <a:endParaRPr lang="nb-NO" sz="2800" dirty="0"/>
          </a:p>
        </p:txBody>
      </p:sp>
    </p:spTree>
    <p:extLst>
      <p:ext uri="{BB962C8B-B14F-4D97-AF65-F5344CB8AC3E}">
        <p14:creationId xmlns:p14="http://schemas.microsoft.com/office/powerpoint/2010/main" val="2142512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161961-8F87-14C3-D857-804249AF251D}"/>
              </a:ext>
            </a:extLst>
          </p:cNvPr>
          <p:cNvSpPr>
            <a:spLocks noGrp="1"/>
          </p:cNvSpPr>
          <p:nvPr>
            <p:ph type="title"/>
          </p:nvPr>
        </p:nvSpPr>
        <p:spPr>
          <a:xfrm>
            <a:off x="5067499" y="672463"/>
            <a:ext cx="4856789" cy="2889232"/>
          </a:xfrm>
        </p:spPr>
        <p:txBody>
          <a:bodyPr/>
          <a:lstStyle/>
          <a:p>
            <a:r>
              <a:rPr lang="nb-NO" dirty="0"/>
              <a:t>Jordsalgloven: Krav om at kun norsktalende med norske navn kunne eie jord</a:t>
            </a:r>
          </a:p>
        </p:txBody>
      </p:sp>
      <p:sp>
        <p:nvSpPr>
          <p:cNvPr id="3" name="Plassholder for tekst 2">
            <a:extLst>
              <a:ext uri="{FF2B5EF4-FFF2-40B4-BE49-F238E27FC236}">
                <a16:creationId xmlns:a16="http://schemas.microsoft.com/office/drawing/2014/main" id="{6CD8C4F1-F753-39AC-A362-15E50164EF87}"/>
              </a:ext>
            </a:extLst>
          </p:cNvPr>
          <p:cNvSpPr>
            <a:spLocks noGrp="1"/>
          </p:cNvSpPr>
          <p:nvPr>
            <p:ph type="body" sz="quarter" idx="13"/>
          </p:nvPr>
        </p:nvSpPr>
        <p:spPr/>
        <p:txBody>
          <a:bodyPr/>
          <a:lstStyle/>
          <a:p>
            <a:r>
              <a:rPr lang="nb-NO" dirty="0"/>
              <a:t>1902:</a:t>
            </a:r>
          </a:p>
        </p:txBody>
      </p:sp>
    </p:spTree>
    <p:extLst>
      <p:ext uri="{BB962C8B-B14F-4D97-AF65-F5344CB8AC3E}">
        <p14:creationId xmlns:p14="http://schemas.microsoft.com/office/powerpoint/2010/main" val="2802629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EB358-5D62-B157-27BE-EB98971D811B}"/>
              </a:ext>
            </a:extLst>
          </p:cNvPr>
          <p:cNvSpPr>
            <a:spLocks noGrp="1"/>
          </p:cNvSpPr>
          <p:nvPr>
            <p:ph type="title"/>
          </p:nvPr>
        </p:nvSpPr>
        <p:spPr/>
        <p:txBody>
          <a:bodyPr/>
          <a:lstStyle/>
          <a:p>
            <a:r>
              <a:rPr lang="nb-NO" dirty="0"/>
              <a:t>Isak Saba, den første samiske stortings-representanten</a:t>
            </a:r>
          </a:p>
        </p:txBody>
      </p:sp>
      <p:sp>
        <p:nvSpPr>
          <p:cNvPr id="3" name="Plassholder for tekst 2">
            <a:extLst>
              <a:ext uri="{FF2B5EF4-FFF2-40B4-BE49-F238E27FC236}">
                <a16:creationId xmlns:a16="http://schemas.microsoft.com/office/drawing/2014/main" id="{8B4DB320-877C-8A79-52D6-93C92AC4DA23}"/>
              </a:ext>
            </a:extLst>
          </p:cNvPr>
          <p:cNvSpPr>
            <a:spLocks noGrp="1"/>
          </p:cNvSpPr>
          <p:nvPr>
            <p:ph type="body" sz="quarter" idx="13"/>
          </p:nvPr>
        </p:nvSpPr>
        <p:spPr/>
        <p:txBody>
          <a:bodyPr/>
          <a:lstStyle/>
          <a:p>
            <a:r>
              <a:rPr lang="nb-NO" dirty="0"/>
              <a:t>1906:</a:t>
            </a:r>
          </a:p>
        </p:txBody>
      </p:sp>
    </p:spTree>
    <p:extLst>
      <p:ext uri="{BB962C8B-B14F-4D97-AF65-F5344CB8AC3E}">
        <p14:creationId xmlns:p14="http://schemas.microsoft.com/office/powerpoint/2010/main" val="2711161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0F5D6A-F1F4-308C-5575-3C05BC92497F}"/>
              </a:ext>
            </a:extLst>
          </p:cNvPr>
          <p:cNvSpPr>
            <a:spLocks noGrp="1"/>
          </p:cNvSpPr>
          <p:nvPr>
            <p:ph type="title"/>
          </p:nvPr>
        </p:nvSpPr>
        <p:spPr>
          <a:xfrm>
            <a:off x="2584206" y="600701"/>
            <a:ext cx="4734261" cy="1452282"/>
          </a:xfrm>
        </p:spPr>
        <p:txBody>
          <a:bodyPr/>
          <a:lstStyle/>
          <a:p>
            <a:r>
              <a:rPr lang="nb-NO" dirty="0"/>
              <a:t>Handelsloven begrenser muligheten for å drive med omreisende handel</a:t>
            </a:r>
          </a:p>
        </p:txBody>
      </p:sp>
      <p:sp>
        <p:nvSpPr>
          <p:cNvPr id="3" name="Plassholder for tekst 2">
            <a:extLst>
              <a:ext uri="{FF2B5EF4-FFF2-40B4-BE49-F238E27FC236}">
                <a16:creationId xmlns:a16="http://schemas.microsoft.com/office/drawing/2014/main" id="{A0FBAF07-CC72-B62E-7C49-600B947B53F0}"/>
              </a:ext>
            </a:extLst>
          </p:cNvPr>
          <p:cNvSpPr>
            <a:spLocks noGrp="1"/>
          </p:cNvSpPr>
          <p:nvPr>
            <p:ph type="body" sz="quarter" idx="13"/>
          </p:nvPr>
        </p:nvSpPr>
        <p:spPr/>
        <p:txBody>
          <a:bodyPr/>
          <a:lstStyle/>
          <a:p>
            <a:r>
              <a:rPr lang="nb-NO" dirty="0"/>
              <a:t>1907:</a:t>
            </a:r>
          </a:p>
        </p:txBody>
      </p:sp>
      <p:sp>
        <p:nvSpPr>
          <p:cNvPr id="4" name="Undertittel 3">
            <a:extLst>
              <a:ext uri="{FF2B5EF4-FFF2-40B4-BE49-F238E27FC236}">
                <a16:creationId xmlns:a16="http://schemas.microsoft.com/office/drawing/2014/main" id="{5324EC56-4074-E91C-A817-040A1471E8CC}"/>
              </a:ext>
            </a:extLst>
          </p:cNvPr>
          <p:cNvSpPr>
            <a:spLocks noGrp="1"/>
          </p:cNvSpPr>
          <p:nvPr>
            <p:ph type="subTitle" idx="14"/>
          </p:nvPr>
        </p:nvSpPr>
        <p:spPr>
          <a:xfrm>
            <a:off x="4385967" y="3429000"/>
            <a:ext cx="5865000" cy="2985779"/>
          </a:xfrm>
        </p:spPr>
        <p:txBody>
          <a:bodyPr/>
          <a:lstStyle/>
          <a:p>
            <a:r>
              <a:rPr lang="nb-NO" dirty="0"/>
              <a:t>For å få lov til å reise rundt og selge varer måtte man ha et handelsbrev. Romanifolk/tatere, romer og jøder, som alle drev med omreisende handel, fikk ikke handelsbrev. </a:t>
            </a:r>
          </a:p>
        </p:txBody>
      </p:sp>
    </p:spTree>
    <p:extLst>
      <p:ext uri="{BB962C8B-B14F-4D97-AF65-F5344CB8AC3E}">
        <p14:creationId xmlns:p14="http://schemas.microsoft.com/office/powerpoint/2010/main" val="3365280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9D700A6-FC7A-79DB-F003-0F6ED09070B5}"/>
              </a:ext>
            </a:extLst>
          </p:cNvPr>
          <p:cNvSpPr>
            <a:spLocks noGrp="1"/>
          </p:cNvSpPr>
          <p:nvPr>
            <p:ph type="ctrTitle"/>
          </p:nvPr>
        </p:nvSpPr>
        <p:spPr>
          <a:xfrm>
            <a:off x="1778107" y="842517"/>
            <a:ext cx="3529608" cy="2419109"/>
          </a:xfrm>
        </p:spPr>
        <p:txBody>
          <a:bodyPr/>
          <a:lstStyle/>
          <a:p>
            <a:r>
              <a:rPr lang="nb-NO" dirty="0" err="1"/>
              <a:t>Svanviken</a:t>
            </a:r>
            <a:r>
              <a:rPr lang="nb-NO" dirty="0"/>
              <a:t> arbeidskoloni opprettes</a:t>
            </a:r>
          </a:p>
        </p:txBody>
      </p:sp>
      <p:sp>
        <p:nvSpPr>
          <p:cNvPr id="3" name="Undertittel 2">
            <a:extLst>
              <a:ext uri="{FF2B5EF4-FFF2-40B4-BE49-F238E27FC236}">
                <a16:creationId xmlns:a16="http://schemas.microsoft.com/office/drawing/2014/main" id="{D5AE9DA1-88FE-7D1F-E2E4-AD5B6C4D0690}"/>
              </a:ext>
            </a:extLst>
          </p:cNvPr>
          <p:cNvSpPr>
            <a:spLocks noGrp="1"/>
          </p:cNvSpPr>
          <p:nvPr>
            <p:ph type="subTitle" idx="1"/>
          </p:nvPr>
        </p:nvSpPr>
        <p:spPr>
          <a:xfrm>
            <a:off x="4866500" y="3429000"/>
            <a:ext cx="6208647" cy="3021073"/>
          </a:xfrm>
        </p:spPr>
        <p:txBody>
          <a:bodyPr>
            <a:normAutofit fontScale="85000" lnSpcReduction="20000"/>
          </a:bodyPr>
          <a:lstStyle/>
          <a:p>
            <a:r>
              <a:rPr lang="nb-NO" dirty="0" err="1"/>
              <a:t>Svanviken</a:t>
            </a:r>
            <a:r>
              <a:rPr lang="nb-NO" dirty="0"/>
              <a:t> arbeidskoloni lå på Nordmøre, og var et sted der romanifolk/tatere ble tvunget til å avstå fra egen kultur, språk, livstil, og venne seg til et liv som bofaste bønder.  Dette var et statlig prosjekt gjennomført av Norsk misjon blant hjemløse. Dersom man ikke dro dit frivillig kunne man anmeldes etter løsgjengerloven, og fratas barna med hjemmel i vergemålsloven. I perioden 1949 -1970 ble 40 prosent av kvinnene på </a:t>
            </a:r>
            <a:r>
              <a:rPr lang="nb-NO" dirty="0" err="1"/>
              <a:t>Svanviken</a:t>
            </a:r>
            <a:r>
              <a:rPr lang="nb-NO" dirty="0"/>
              <a:t> sterilisert, og mange av dem ble ikke opplyst om hva de ble utsatt for. </a:t>
            </a:r>
            <a:r>
              <a:rPr lang="nb-NO" dirty="0" err="1"/>
              <a:t>Svanviken</a:t>
            </a:r>
            <a:r>
              <a:rPr lang="nb-NO" dirty="0"/>
              <a:t> var i drift frem til 1989, og fikk også konsekvenser for norsk rom. De var ikke målgruppen for misjonen, men opplevde trusselen om </a:t>
            </a:r>
            <a:r>
              <a:rPr lang="nb-NO" dirty="0" err="1"/>
              <a:t>Svanviken</a:t>
            </a:r>
            <a:r>
              <a:rPr lang="nb-NO" dirty="0"/>
              <a:t> og omsorgsovertakelse av barn som så sterk at de aller fleste rom forlot Norge mellom 1910 og 1925.</a:t>
            </a:r>
          </a:p>
        </p:txBody>
      </p:sp>
      <p:sp>
        <p:nvSpPr>
          <p:cNvPr id="4" name="Plassholder for tekst 3">
            <a:extLst>
              <a:ext uri="{FF2B5EF4-FFF2-40B4-BE49-F238E27FC236}">
                <a16:creationId xmlns:a16="http://schemas.microsoft.com/office/drawing/2014/main" id="{C704512E-9730-326A-B731-580D1BC635BF}"/>
              </a:ext>
            </a:extLst>
          </p:cNvPr>
          <p:cNvSpPr>
            <a:spLocks noGrp="1"/>
          </p:cNvSpPr>
          <p:nvPr>
            <p:ph type="body" sz="quarter" idx="13"/>
          </p:nvPr>
        </p:nvSpPr>
        <p:spPr/>
        <p:txBody>
          <a:bodyPr/>
          <a:lstStyle/>
          <a:p>
            <a:r>
              <a:rPr lang="nb-NO" dirty="0"/>
              <a:t>1908</a:t>
            </a:r>
          </a:p>
        </p:txBody>
      </p:sp>
    </p:spTree>
    <p:extLst>
      <p:ext uri="{BB962C8B-B14F-4D97-AF65-F5344CB8AC3E}">
        <p14:creationId xmlns:p14="http://schemas.microsoft.com/office/powerpoint/2010/main" val="1178111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1EC166-AA21-A3DF-8F52-4A0D71EA9A00}"/>
              </a:ext>
            </a:extLst>
          </p:cNvPr>
          <p:cNvSpPr>
            <a:spLocks noGrp="1"/>
          </p:cNvSpPr>
          <p:nvPr>
            <p:ph type="title"/>
          </p:nvPr>
        </p:nvSpPr>
        <p:spPr>
          <a:xfrm>
            <a:off x="5739851" y="753145"/>
            <a:ext cx="3942030" cy="2889232"/>
          </a:xfrm>
        </p:spPr>
        <p:txBody>
          <a:bodyPr/>
          <a:lstStyle/>
          <a:p>
            <a:r>
              <a:rPr lang="nb-NO" dirty="0"/>
              <a:t>Rasehygieneteorien sprer seg i Norge</a:t>
            </a:r>
          </a:p>
        </p:txBody>
      </p:sp>
      <p:sp>
        <p:nvSpPr>
          <p:cNvPr id="3" name="Plassholder for tekst 2">
            <a:extLst>
              <a:ext uri="{FF2B5EF4-FFF2-40B4-BE49-F238E27FC236}">
                <a16:creationId xmlns:a16="http://schemas.microsoft.com/office/drawing/2014/main" id="{4F7C2054-9068-681B-4056-A88F5D177C59}"/>
              </a:ext>
            </a:extLst>
          </p:cNvPr>
          <p:cNvSpPr>
            <a:spLocks noGrp="1"/>
          </p:cNvSpPr>
          <p:nvPr>
            <p:ph type="body" sz="quarter" idx="13"/>
          </p:nvPr>
        </p:nvSpPr>
        <p:spPr/>
        <p:txBody>
          <a:bodyPr/>
          <a:lstStyle/>
          <a:p>
            <a:r>
              <a:rPr lang="nb-NO" dirty="0"/>
              <a:t>1914:</a:t>
            </a:r>
          </a:p>
        </p:txBody>
      </p:sp>
    </p:spTree>
    <p:extLst>
      <p:ext uri="{BB962C8B-B14F-4D97-AF65-F5344CB8AC3E}">
        <p14:creationId xmlns:p14="http://schemas.microsoft.com/office/powerpoint/2010/main" val="3738500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88F2E5-5723-4A55-BB7D-06CDCEF01135}"/>
              </a:ext>
            </a:extLst>
          </p:cNvPr>
          <p:cNvSpPr>
            <a:spLocks noGrp="1"/>
          </p:cNvSpPr>
          <p:nvPr>
            <p:ph type="ctrTitle"/>
          </p:nvPr>
        </p:nvSpPr>
        <p:spPr>
          <a:xfrm>
            <a:off x="2073648" y="1009891"/>
            <a:ext cx="2938526" cy="2419109"/>
          </a:xfrm>
        </p:spPr>
        <p:txBody>
          <a:bodyPr/>
          <a:lstStyle/>
          <a:p>
            <a:r>
              <a:rPr lang="nb-NO" dirty="0"/>
              <a:t>Fremmedloven av 1915 </a:t>
            </a:r>
          </a:p>
        </p:txBody>
      </p:sp>
      <p:sp>
        <p:nvSpPr>
          <p:cNvPr id="3" name="Undertittel 2">
            <a:extLst>
              <a:ext uri="{FF2B5EF4-FFF2-40B4-BE49-F238E27FC236}">
                <a16:creationId xmlns:a16="http://schemas.microsoft.com/office/drawing/2014/main" id="{4EB7A059-0DF7-8FFC-13D5-2D785B243D36}"/>
              </a:ext>
            </a:extLst>
          </p:cNvPr>
          <p:cNvSpPr>
            <a:spLocks noGrp="1"/>
          </p:cNvSpPr>
          <p:nvPr>
            <p:ph type="subTitle" idx="1"/>
          </p:nvPr>
        </p:nvSpPr>
        <p:spPr>
          <a:xfrm>
            <a:off x="5566494" y="3450017"/>
            <a:ext cx="4841529" cy="3021073"/>
          </a:xfrm>
        </p:spPr>
        <p:txBody>
          <a:bodyPr/>
          <a:lstStyle/>
          <a:p>
            <a:r>
              <a:rPr lang="nb-NO" dirty="0"/>
              <a:t>Fremmedloven åpnet for at omreisende uten fast yrke kunne utvises. Tillatelse til omreisende yrker kunne gis av politiet, men tillatelsen kunne ikke gis til «tatere» og sigøynere». </a:t>
            </a:r>
          </a:p>
        </p:txBody>
      </p:sp>
      <p:sp>
        <p:nvSpPr>
          <p:cNvPr id="4" name="Plassholder for tekst 3">
            <a:extLst>
              <a:ext uri="{FF2B5EF4-FFF2-40B4-BE49-F238E27FC236}">
                <a16:creationId xmlns:a16="http://schemas.microsoft.com/office/drawing/2014/main" id="{A0935EC6-FBCA-7C51-959A-186230766998}"/>
              </a:ext>
            </a:extLst>
          </p:cNvPr>
          <p:cNvSpPr>
            <a:spLocks noGrp="1"/>
          </p:cNvSpPr>
          <p:nvPr>
            <p:ph type="body" sz="quarter" idx="13"/>
          </p:nvPr>
        </p:nvSpPr>
        <p:spPr/>
        <p:txBody>
          <a:bodyPr/>
          <a:lstStyle/>
          <a:p>
            <a:r>
              <a:rPr lang="nb-NO" dirty="0"/>
              <a:t>1915:</a:t>
            </a:r>
          </a:p>
        </p:txBody>
      </p:sp>
    </p:spTree>
    <p:extLst>
      <p:ext uri="{BB962C8B-B14F-4D97-AF65-F5344CB8AC3E}">
        <p14:creationId xmlns:p14="http://schemas.microsoft.com/office/powerpoint/2010/main" val="2751723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2777155-0298-68EE-06B5-0C19BFE56ADF}"/>
              </a:ext>
            </a:extLst>
          </p:cNvPr>
          <p:cNvSpPr>
            <a:spLocks noGrp="1"/>
          </p:cNvSpPr>
          <p:nvPr>
            <p:ph type="title"/>
          </p:nvPr>
        </p:nvSpPr>
        <p:spPr>
          <a:xfrm>
            <a:off x="2855259" y="715664"/>
            <a:ext cx="4258235" cy="1452282"/>
          </a:xfrm>
        </p:spPr>
        <p:txBody>
          <a:bodyPr/>
          <a:lstStyle/>
          <a:p>
            <a:r>
              <a:rPr lang="nb-NO" dirty="0"/>
              <a:t>Det første samiske stormøtet ble avholdt i Trondheim</a:t>
            </a:r>
          </a:p>
        </p:txBody>
      </p:sp>
      <p:sp>
        <p:nvSpPr>
          <p:cNvPr id="3" name="Plassholder for tekst 2">
            <a:extLst>
              <a:ext uri="{FF2B5EF4-FFF2-40B4-BE49-F238E27FC236}">
                <a16:creationId xmlns:a16="http://schemas.microsoft.com/office/drawing/2014/main" id="{7CA25A71-49AD-4DFB-9508-DB5781379254}"/>
              </a:ext>
            </a:extLst>
          </p:cNvPr>
          <p:cNvSpPr>
            <a:spLocks noGrp="1"/>
          </p:cNvSpPr>
          <p:nvPr>
            <p:ph type="body" sz="quarter" idx="13"/>
          </p:nvPr>
        </p:nvSpPr>
        <p:spPr/>
        <p:txBody>
          <a:bodyPr/>
          <a:lstStyle/>
          <a:p>
            <a:r>
              <a:rPr lang="nb-NO" dirty="0"/>
              <a:t>1917:</a:t>
            </a:r>
          </a:p>
        </p:txBody>
      </p:sp>
      <p:sp>
        <p:nvSpPr>
          <p:cNvPr id="4" name="Undertittel 3">
            <a:extLst>
              <a:ext uri="{FF2B5EF4-FFF2-40B4-BE49-F238E27FC236}">
                <a16:creationId xmlns:a16="http://schemas.microsoft.com/office/drawing/2014/main" id="{6FEC403D-D81E-56E2-5ED2-ADAC95F1D607}"/>
              </a:ext>
            </a:extLst>
          </p:cNvPr>
          <p:cNvSpPr>
            <a:spLocks noGrp="1"/>
          </p:cNvSpPr>
          <p:nvPr>
            <p:ph type="subTitle" idx="14"/>
          </p:nvPr>
        </p:nvSpPr>
        <p:spPr>
          <a:xfrm>
            <a:off x="4334435" y="3536577"/>
            <a:ext cx="6033249" cy="2828299"/>
          </a:xfrm>
        </p:spPr>
        <p:txBody>
          <a:bodyPr/>
          <a:lstStyle/>
          <a:p>
            <a:r>
              <a:rPr lang="nb-NO" dirty="0"/>
              <a:t>Mellom 6. og 9. februar i 1917 ble det første samiske stormøtet avholdt, med ca. 150 deltakere fra norsk og svensk side av Sápmi. Samiske interesser i viktige samfunnsspørsmål ble drøftet. Dette første samepolitiske stormøtet er bakgrunnen for at vi den 6. februar hvert år feirer den samiske nasjonaldagen. Møtet ble initiert av Elsa </a:t>
            </a:r>
            <a:r>
              <a:rPr lang="nb-NO" dirty="0" err="1"/>
              <a:t>Laula</a:t>
            </a:r>
            <a:r>
              <a:rPr lang="nb-NO" dirty="0"/>
              <a:t> Renberg, leder av </a:t>
            </a:r>
            <a:r>
              <a:rPr lang="nb-NO" dirty="0" err="1"/>
              <a:t>Brurskanken</a:t>
            </a:r>
            <a:r>
              <a:rPr lang="nb-NO" dirty="0"/>
              <a:t> samiske kvinneforening.</a:t>
            </a:r>
          </a:p>
        </p:txBody>
      </p:sp>
    </p:spTree>
    <p:extLst>
      <p:ext uri="{BB962C8B-B14F-4D97-AF65-F5344CB8AC3E}">
        <p14:creationId xmlns:p14="http://schemas.microsoft.com/office/powerpoint/2010/main" val="2401007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1297C2-50C0-0BE3-100E-DE2F6162D57B}"/>
              </a:ext>
            </a:extLst>
          </p:cNvPr>
          <p:cNvSpPr>
            <a:spLocks noGrp="1"/>
          </p:cNvSpPr>
          <p:nvPr>
            <p:ph type="title"/>
          </p:nvPr>
        </p:nvSpPr>
        <p:spPr/>
        <p:txBody>
          <a:bodyPr/>
          <a:lstStyle/>
          <a:p>
            <a:r>
              <a:rPr lang="nb-NO" dirty="0"/>
              <a:t>Reinbeitekonvensjonen utestenger svenske samer fra deler av Norge</a:t>
            </a:r>
          </a:p>
        </p:txBody>
      </p:sp>
      <p:sp>
        <p:nvSpPr>
          <p:cNvPr id="3" name="Plassholder for tekst 2">
            <a:extLst>
              <a:ext uri="{FF2B5EF4-FFF2-40B4-BE49-F238E27FC236}">
                <a16:creationId xmlns:a16="http://schemas.microsoft.com/office/drawing/2014/main" id="{38128ED0-C57A-4608-F7AD-2DD0B9386015}"/>
              </a:ext>
            </a:extLst>
          </p:cNvPr>
          <p:cNvSpPr>
            <a:spLocks noGrp="1"/>
          </p:cNvSpPr>
          <p:nvPr>
            <p:ph type="body" sz="quarter" idx="13"/>
          </p:nvPr>
        </p:nvSpPr>
        <p:spPr/>
        <p:txBody>
          <a:bodyPr/>
          <a:lstStyle/>
          <a:p>
            <a:r>
              <a:rPr lang="nb-NO" dirty="0"/>
              <a:t>1919:</a:t>
            </a:r>
          </a:p>
        </p:txBody>
      </p:sp>
    </p:spTree>
    <p:extLst>
      <p:ext uri="{BB962C8B-B14F-4D97-AF65-F5344CB8AC3E}">
        <p14:creationId xmlns:p14="http://schemas.microsoft.com/office/powerpoint/2010/main" val="4268069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8BC021-3780-DED4-34F7-A77889B1F49C}"/>
              </a:ext>
            </a:extLst>
          </p:cNvPr>
          <p:cNvSpPr>
            <a:spLocks noGrp="1"/>
          </p:cNvSpPr>
          <p:nvPr>
            <p:ph type="ctrTitle"/>
          </p:nvPr>
        </p:nvSpPr>
        <p:spPr/>
        <p:txBody>
          <a:bodyPr/>
          <a:lstStyle/>
          <a:p>
            <a:r>
              <a:rPr lang="nb-NO" dirty="0"/>
              <a:t>Kontroll med «sigøynerproblemet» skjerpes</a:t>
            </a:r>
          </a:p>
        </p:txBody>
      </p:sp>
      <p:sp>
        <p:nvSpPr>
          <p:cNvPr id="3" name="Undertittel 2">
            <a:extLst>
              <a:ext uri="{FF2B5EF4-FFF2-40B4-BE49-F238E27FC236}">
                <a16:creationId xmlns:a16="http://schemas.microsoft.com/office/drawing/2014/main" id="{6F6D6DB6-B803-CFCE-A035-A3DB7D87E1CF}"/>
              </a:ext>
            </a:extLst>
          </p:cNvPr>
          <p:cNvSpPr>
            <a:spLocks noGrp="1"/>
          </p:cNvSpPr>
          <p:nvPr>
            <p:ph type="subTitle" idx="1"/>
          </p:nvPr>
        </p:nvSpPr>
        <p:spPr>
          <a:xfrm>
            <a:off x="5122741" y="3369141"/>
            <a:ext cx="5446647" cy="3021073"/>
          </a:xfrm>
        </p:spPr>
        <p:txBody>
          <a:bodyPr/>
          <a:lstStyle/>
          <a:p>
            <a:r>
              <a:rPr lang="nb-NO" dirty="0"/>
              <a:t>Norske rom ble tidligere omtalt som sigøynere. Flere politidistrikt sendte i 1921 en bekymring til Sosialdepartementet om hvordan de skulle forholde seg til «sigøynerproblemet». Departementet oppfordret til en sterkere håndheving av fremmedloven. Dette førte til registrering av romer slik at de kunne utvises. </a:t>
            </a:r>
          </a:p>
        </p:txBody>
      </p:sp>
      <p:sp>
        <p:nvSpPr>
          <p:cNvPr id="4" name="Plassholder for tekst 3">
            <a:extLst>
              <a:ext uri="{FF2B5EF4-FFF2-40B4-BE49-F238E27FC236}">
                <a16:creationId xmlns:a16="http://schemas.microsoft.com/office/drawing/2014/main" id="{CC765AC0-9D5C-7418-4FFC-09D575CDA4A2}"/>
              </a:ext>
            </a:extLst>
          </p:cNvPr>
          <p:cNvSpPr>
            <a:spLocks noGrp="1"/>
          </p:cNvSpPr>
          <p:nvPr>
            <p:ph type="body" sz="quarter" idx="13"/>
          </p:nvPr>
        </p:nvSpPr>
        <p:spPr/>
        <p:txBody>
          <a:bodyPr/>
          <a:lstStyle/>
          <a:p>
            <a:r>
              <a:rPr lang="nb-NO" dirty="0"/>
              <a:t>1921:</a:t>
            </a:r>
          </a:p>
        </p:txBody>
      </p:sp>
    </p:spTree>
    <p:extLst>
      <p:ext uri="{BB962C8B-B14F-4D97-AF65-F5344CB8AC3E}">
        <p14:creationId xmlns:p14="http://schemas.microsoft.com/office/powerpoint/2010/main" val="1012834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045494-7356-24E6-4B2E-86D6532FC7B7}"/>
              </a:ext>
            </a:extLst>
          </p:cNvPr>
          <p:cNvSpPr>
            <a:spLocks noGrp="1"/>
          </p:cNvSpPr>
          <p:nvPr>
            <p:ph type="title"/>
          </p:nvPr>
        </p:nvSpPr>
        <p:spPr/>
        <p:txBody>
          <a:bodyPr/>
          <a:lstStyle/>
          <a:p>
            <a:r>
              <a:rPr lang="nb-NO" dirty="0"/>
              <a:t>Den nye synagogen i Trondheim innvies</a:t>
            </a:r>
          </a:p>
        </p:txBody>
      </p:sp>
      <p:sp>
        <p:nvSpPr>
          <p:cNvPr id="3" name="Plassholder for tekst 2">
            <a:extLst>
              <a:ext uri="{FF2B5EF4-FFF2-40B4-BE49-F238E27FC236}">
                <a16:creationId xmlns:a16="http://schemas.microsoft.com/office/drawing/2014/main" id="{D441C65D-A9FF-546E-8AB7-D3033448A3B2}"/>
              </a:ext>
            </a:extLst>
          </p:cNvPr>
          <p:cNvSpPr>
            <a:spLocks noGrp="1"/>
          </p:cNvSpPr>
          <p:nvPr>
            <p:ph type="body" sz="quarter" idx="13"/>
          </p:nvPr>
        </p:nvSpPr>
        <p:spPr/>
        <p:txBody>
          <a:bodyPr/>
          <a:lstStyle/>
          <a:p>
            <a:r>
              <a:rPr lang="nb-NO" dirty="0"/>
              <a:t>1925:</a:t>
            </a:r>
          </a:p>
        </p:txBody>
      </p:sp>
      <p:sp>
        <p:nvSpPr>
          <p:cNvPr id="4" name="Undertittel 3">
            <a:extLst>
              <a:ext uri="{FF2B5EF4-FFF2-40B4-BE49-F238E27FC236}">
                <a16:creationId xmlns:a16="http://schemas.microsoft.com/office/drawing/2014/main" id="{2188C468-7105-6B7C-5BEB-56B683C13A47}"/>
              </a:ext>
            </a:extLst>
          </p:cNvPr>
          <p:cNvSpPr>
            <a:spLocks noGrp="1"/>
          </p:cNvSpPr>
          <p:nvPr>
            <p:ph type="subTitle" idx="14"/>
          </p:nvPr>
        </p:nvSpPr>
        <p:spPr/>
        <p:txBody>
          <a:bodyPr/>
          <a:lstStyle/>
          <a:p>
            <a:r>
              <a:rPr lang="nb-NO" dirty="0"/>
              <a:t>I 1942 ble synagogen beslaglagt av tyskere og brukt til sovebrakke for tyske soldater. Det meste av inventaret ble ødelagt, men man klarte å redde ut Tora-rullene som senere ble tilbakeført til synagogen. </a:t>
            </a:r>
          </a:p>
        </p:txBody>
      </p:sp>
    </p:spTree>
    <p:extLst>
      <p:ext uri="{BB962C8B-B14F-4D97-AF65-F5344CB8AC3E}">
        <p14:creationId xmlns:p14="http://schemas.microsoft.com/office/powerpoint/2010/main" val="229275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0047FC-BBE1-3DCC-CC5E-8F726A66DBDA}"/>
              </a:ext>
            </a:extLst>
          </p:cNvPr>
          <p:cNvSpPr>
            <a:spLocks noGrp="1"/>
          </p:cNvSpPr>
          <p:nvPr>
            <p:ph type="ctrTitle"/>
          </p:nvPr>
        </p:nvSpPr>
        <p:spPr/>
        <p:txBody>
          <a:bodyPr/>
          <a:lstStyle/>
          <a:p>
            <a:r>
              <a:rPr lang="nb-NO" sz="1800" dirty="0">
                <a:effectLst/>
                <a:latin typeface="Aptos" panose="020B0004020202020204" pitchFamily="34" charset="0"/>
                <a:ea typeface="Aptos" panose="020B0004020202020204" pitchFamily="34" charset="0"/>
                <a:cs typeface="Arial" panose="020B0604020202020204" pitchFamily="34" charset="0"/>
              </a:rPr>
              <a:t>Kvener fra Tornedalen og Finnmark inngår avtale med kongen av Norge og Sverige </a:t>
            </a:r>
            <a:endParaRPr lang="nb-NO" dirty="0"/>
          </a:p>
        </p:txBody>
      </p:sp>
      <p:sp>
        <p:nvSpPr>
          <p:cNvPr id="3" name="Undertittel 2">
            <a:extLst>
              <a:ext uri="{FF2B5EF4-FFF2-40B4-BE49-F238E27FC236}">
                <a16:creationId xmlns:a16="http://schemas.microsoft.com/office/drawing/2014/main" id="{E78879D7-8EC9-4321-C2B3-A8FAA16B2CC6}"/>
              </a:ext>
            </a:extLst>
          </p:cNvPr>
          <p:cNvSpPr>
            <a:spLocks noGrp="1"/>
          </p:cNvSpPr>
          <p:nvPr>
            <p:ph type="subTitle" idx="1"/>
          </p:nvPr>
        </p:nvSpPr>
        <p:spPr>
          <a:xfrm>
            <a:off x="4853800" y="3236226"/>
            <a:ext cx="6208647" cy="3021072"/>
          </a:xfrm>
        </p:spPr>
        <p:txBody>
          <a:bodyPr lIns="90000">
            <a:normAutofit/>
          </a:bodyPr>
          <a:lstStyle/>
          <a:p>
            <a:pPr>
              <a:lnSpc>
                <a:spcPct val="100000"/>
              </a:lnSpc>
            </a:pPr>
            <a:r>
              <a:rPr lang="nb-NO" dirty="0">
                <a:effectLst/>
                <a:ea typeface="Aptos" panose="020B0004020202020204" pitchFamily="34" charset="0"/>
                <a:cs typeface="Arial" panose="020B0604020202020204" pitchFamily="34" charset="0"/>
              </a:rPr>
              <a:t>Den 16. mars 1340 signerte kongen av Norge og Sverige en avtale med kvenske ledere. Kvenene nord i Sverige og Norge fikk beholde sine landrettigheter mot at de sluttet seg til kongeriket Norge-Sverige. Denne historiske hendelsen er årsaken til at 16. mars senere ble valgt til </a:t>
            </a:r>
            <a:r>
              <a:rPr lang="nb-NO" dirty="0" err="1">
                <a:effectLst/>
                <a:ea typeface="Aptos" panose="020B0004020202020204" pitchFamily="34" charset="0"/>
                <a:cs typeface="Arial" panose="020B0604020202020204" pitchFamily="34" charset="0"/>
              </a:rPr>
              <a:t>kvenfolkets</a:t>
            </a:r>
            <a:r>
              <a:rPr lang="nb-NO" dirty="0">
                <a:effectLst/>
                <a:ea typeface="Aptos" panose="020B0004020202020204" pitchFamily="34" charset="0"/>
                <a:cs typeface="Arial" panose="020B0604020202020204" pitchFamily="34" charset="0"/>
              </a:rPr>
              <a:t> dag</a:t>
            </a:r>
            <a:r>
              <a:rPr lang="nb-NO" dirty="0">
                <a:ea typeface="Aptos" panose="020B0004020202020204" pitchFamily="34" charset="0"/>
                <a:cs typeface="Arial" panose="020B0604020202020204" pitchFamily="34" charset="0"/>
              </a:rPr>
              <a:t>.</a:t>
            </a:r>
            <a:endParaRPr lang="nb-NO" dirty="0"/>
          </a:p>
        </p:txBody>
      </p:sp>
      <p:sp>
        <p:nvSpPr>
          <p:cNvPr id="4" name="Plassholder for tekst 3">
            <a:extLst>
              <a:ext uri="{FF2B5EF4-FFF2-40B4-BE49-F238E27FC236}">
                <a16:creationId xmlns:a16="http://schemas.microsoft.com/office/drawing/2014/main" id="{30D63F7B-989A-44C3-790F-6A8CAABE8828}"/>
              </a:ext>
            </a:extLst>
          </p:cNvPr>
          <p:cNvSpPr>
            <a:spLocks noGrp="1"/>
          </p:cNvSpPr>
          <p:nvPr>
            <p:ph type="body" sz="quarter" idx="13"/>
          </p:nvPr>
        </p:nvSpPr>
        <p:spPr/>
        <p:txBody>
          <a:bodyPr/>
          <a:lstStyle/>
          <a:p>
            <a:r>
              <a:rPr lang="nb-NO" dirty="0"/>
              <a:t>1340:</a:t>
            </a:r>
          </a:p>
        </p:txBody>
      </p:sp>
    </p:spTree>
    <p:extLst>
      <p:ext uri="{BB962C8B-B14F-4D97-AF65-F5344CB8AC3E}">
        <p14:creationId xmlns:p14="http://schemas.microsoft.com/office/powerpoint/2010/main" val="1113033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75E395B-B0E1-6301-5890-3E79911C3E58}"/>
              </a:ext>
            </a:extLst>
          </p:cNvPr>
          <p:cNvSpPr>
            <a:spLocks noGrp="1"/>
          </p:cNvSpPr>
          <p:nvPr>
            <p:ph type="ctrTitle"/>
          </p:nvPr>
        </p:nvSpPr>
        <p:spPr/>
        <p:txBody>
          <a:bodyPr/>
          <a:lstStyle/>
          <a:p>
            <a:r>
              <a:rPr lang="nb-NO" dirty="0"/>
              <a:t>Sigøynerparagrafen kommer inn i fremmedloven</a:t>
            </a:r>
          </a:p>
        </p:txBody>
      </p:sp>
      <p:sp>
        <p:nvSpPr>
          <p:cNvPr id="3" name="Undertittel 2">
            <a:extLst>
              <a:ext uri="{FF2B5EF4-FFF2-40B4-BE49-F238E27FC236}">
                <a16:creationId xmlns:a16="http://schemas.microsoft.com/office/drawing/2014/main" id="{B079E518-21CE-F80D-C857-1E77ED1F3B72}"/>
              </a:ext>
            </a:extLst>
          </p:cNvPr>
          <p:cNvSpPr>
            <a:spLocks noGrp="1"/>
          </p:cNvSpPr>
          <p:nvPr>
            <p:ph type="subTitle" idx="1"/>
          </p:nvPr>
        </p:nvSpPr>
        <p:spPr>
          <a:xfrm>
            <a:off x="4921035" y="3429000"/>
            <a:ext cx="5823165" cy="3021073"/>
          </a:xfrm>
        </p:spPr>
        <p:txBody>
          <a:bodyPr/>
          <a:lstStyle/>
          <a:p>
            <a:r>
              <a:rPr lang="nb-NO" dirty="0"/>
              <a:t>Sigøynerparagrafen handlet om at romer uten gyldige dokumenter skulle nektes adgang til Norge. Politiet anså alle dokumenter som tilhørte romer som ugyldige eller falske. I praksis førte dette til at de fleste romer ble fratatt muligheten til opphold. Paragrafen ble ikke opphevet før i 1956, og fikk katastrofale følger for norske romer som forsøkte å unnslippe nazistene i Tyskland på 30-tallet.</a:t>
            </a:r>
          </a:p>
        </p:txBody>
      </p:sp>
      <p:sp>
        <p:nvSpPr>
          <p:cNvPr id="4" name="Plassholder for tekst 3">
            <a:extLst>
              <a:ext uri="{FF2B5EF4-FFF2-40B4-BE49-F238E27FC236}">
                <a16:creationId xmlns:a16="http://schemas.microsoft.com/office/drawing/2014/main" id="{108E1AA9-1A59-5B10-43DA-43F742B2F4EE}"/>
              </a:ext>
            </a:extLst>
          </p:cNvPr>
          <p:cNvSpPr>
            <a:spLocks noGrp="1"/>
          </p:cNvSpPr>
          <p:nvPr>
            <p:ph type="body" sz="quarter" idx="13"/>
          </p:nvPr>
        </p:nvSpPr>
        <p:spPr/>
        <p:txBody>
          <a:bodyPr/>
          <a:lstStyle/>
          <a:p>
            <a:r>
              <a:rPr lang="nb-NO" dirty="0"/>
              <a:t>1927:</a:t>
            </a:r>
          </a:p>
        </p:txBody>
      </p:sp>
    </p:spTree>
    <p:extLst>
      <p:ext uri="{BB962C8B-B14F-4D97-AF65-F5344CB8AC3E}">
        <p14:creationId xmlns:p14="http://schemas.microsoft.com/office/powerpoint/2010/main" val="1715097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015374-A47F-2987-FE26-3ECA0EA6717D}"/>
              </a:ext>
            </a:extLst>
          </p:cNvPr>
          <p:cNvSpPr>
            <a:spLocks noGrp="1"/>
          </p:cNvSpPr>
          <p:nvPr>
            <p:ph type="title"/>
          </p:nvPr>
        </p:nvSpPr>
        <p:spPr>
          <a:xfrm>
            <a:off x="5700080" y="833828"/>
            <a:ext cx="3404148" cy="2889232"/>
          </a:xfrm>
        </p:spPr>
        <p:txBody>
          <a:bodyPr/>
          <a:lstStyle/>
          <a:p>
            <a:r>
              <a:rPr lang="nb-NO" dirty="0"/>
              <a:t>Jødiske slaktemetoder forbys</a:t>
            </a:r>
          </a:p>
        </p:txBody>
      </p:sp>
      <p:sp>
        <p:nvSpPr>
          <p:cNvPr id="3" name="Plassholder for tekst 2">
            <a:extLst>
              <a:ext uri="{FF2B5EF4-FFF2-40B4-BE49-F238E27FC236}">
                <a16:creationId xmlns:a16="http://schemas.microsoft.com/office/drawing/2014/main" id="{62D4DA4A-9B3C-4732-7549-117616C3C08C}"/>
              </a:ext>
            </a:extLst>
          </p:cNvPr>
          <p:cNvSpPr>
            <a:spLocks noGrp="1"/>
          </p:cNvSpPr>
          <p:nvPr>
            <p:ph type="body" sz="quarter" idx="13"/>
          </p:nvPr>
        </p:nvSpPr>
        <p:spPr/>
        <p:txBody>
          <a:bodyPr/>
          <a:lstStyle/>
          <a:p>
            <a:r>
              <a:rPr lang="nb-NO" dirty="0"/>
              <a:t>1929:</a:t>
            </a:r>
          </a:p>
        </p:txBody>
      </p:sp>
    </p:spTree>
    <p:extLst>
      <p:ext uri="{BB962C8B-B14F-4D97-AF65-F5344CB8AC3E}">
        <p14:creationId xmlns:p14="http://schemas.microsoft.com/office/powerpoint/2010/main" val="1745826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7B24AD6-4A85-B5C0-2F97-EBEB71D5E883}"/>
              </a:ext>
            </a:extLst>
          </p:cNvPr>
          <p:cNvSpPr>
            <a:spLocks noGrp="1"/>
          </p:cNvSpPr>
          <p:nvPr>
            <p:ph type="ctrTitle"/>
          </p:nvPr>
        </p:nvSpPr>
        <p:spPr/>
        <p:txBody>
          <a:bodyPr/>
          <a:lstStyle/>
          <a:p>
            <a:r>
              <a:rPr lang="nb-NO" dirty="0"/>
              <a:t>Steriliseringsloven innføres</a:t>
            </a:r>
          </a:p>
        </p:txBody>
      </p:sp>
      <p:sp>
        <p:nvSpPr>
          <p:cNvPr id="3" name="Undertittel 2">
            <a:extLst>
              <a:ext uri="{FF2B5EF4-FFF2-40B4-BE49-F238E27FC236}">
                <a16:creationId xmlns:a16="http://schemas.microsoft.com/office/drawing/2014/main" id="{5D51353D-BCE4-A2B5-360B-57AD7435F955}"/>
              </a:ext>
            </a:extLst>
          </p:cNvPr>
          <p:cNvSpPr>
            <a:spLocks noGrp="1"/>
          </p:cNvSpPr>
          <p:nvPr>
            <p:ph type="subTitle" idx="1"/>
          </p:nvPr>
        </p:nvSpPr>
        <p:spPr>
          <a:xfrm>
            <a:off x="5122741" y="3429000"/>
            <a:ext cx="5500435" cy="3021073"/>
          </a:xfrm>
        </p:spPr>
        <p:txBody>
          <a:bodyPr/>
          <a:lstStyle/>
          <a:p>
            <a:r>
              <a:rPr lang="nb-NO" dirty="0"/>
              <a:t>Lovkomiteen som utarbeidet loven ønsket «en økt kontroll av mindreverdige individers forplantning av slekten». Dette skjedde i en tid da rasehygieneteorien var utbredt, og rangering av mennesker var vanlig. Steriliseringsloven åpnet for at de som ikke ble ansett som skikket til å få barn, eller føre genene sine videre skulle </a:t>
            </a:r>
            <a:r>
              <a:rPr lang="nb-NO" dirty="0" err="1"/>
              <a:t>tvangssteriliseres</a:t>
            </a:r>
            <a:r>
              <a:rPr lang="nb-NO" dirty="0"/>
              <a:t>. Dette gjaldt blant annet «tatere» og «sigøynere». </a:t>
            </a:r>
          </a:p>
        </p:txBody>
      </p:sp>
      <p:sp>
        <p:nvSpPr>
          <p:cNvPr id="4" name="Plassholder for tekst 3">
            <a:extLst>
              <a:ext uri="{FF2B5EF4-FFF2-40B4-BE49-F238E27FC236}">
                <a16:creationId xmlns:a16="http://schemas.microsoft.com/office/drawing/2014/main" id="{0B8DBEC8-1BD1-BA78-4B87-293569868487}"/>
              </a:ext>
            </a:extLst>
          </p:cNvPr>
          <p:cNvSpPr>
            <a:spLocks noGrp="1"/>
          </p:cNvSpPr>
          <p:nvPr>
            <p:ph type="body" sz="quarter" idx="13"/>
          </p:nvPr>
        </p:nvSpPr>
        <p:spPr/>
        <p:txBody>
          <a:bodyPr/>
          <a:lstStyle/>
          <a:p>
            <a:r>
              <a:rPr lang="nb-NO" dirty="0"/>
              <a:t>1934:</a:t>
            </a:r>
          </a:p>
        </p:txBody>
      </p:sp>
    </p:spTree>
    <p:extLst>
      <p:ext uri="{BB962C8B-B14F-4D97-AF65-F5344CB8AC3E}">
        <p14:creationId xmlns:p14="http://schemas.microsoft.com/office/powerpoint/2010/main" val="2380032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12CCCB-CD3F-D223-2804-7CF64E1BD93A}"/>
              </a:ext>
            </a:extLst>
          </p:cNvPr>
          <p:cNvSpPr>
            <a:spLocks noGrp="1"/>
          </p:cNvSpPr>
          <p:nvPr>
            <p:ph type="title"/>
          </p:nvPr>
        </p:nvSpPr>
        <p:spPr>
          <a:xfrm>
            <a:off x="5045085" y="2889831"/>
            <a:ext cx="4004786" cy="2889232"/>
          </a:xfrm>
        </p:spPr>
        <p:txBody>
          <a:bodyPr/>
          <a:lstStyle/>
          <a:p>
            <a:r>
              <a:rPr lang="nb-NO" dirty="0"/>
              <a:t>Norske romer på flukt fra tysk fangenskap nektes innreise til Norge</a:t>
            </a:r>
          </a:p>
        </p:txBody>
      </p:sp>
      <p:sp>
        <p:nvSpPr>
          <p:cNvPr id="3" name="Plassholder for tekst 2">
            <a:extLst>
              <a:ext uri="{FF2B5EF4-FFF2-40B4-BE49-F238E27FC236}">
                <a16:creationId xmlns:a16="http://schemas.microsoft.com/office/drawing/2014/main" id="{3F0BF10B-D9BF-F74D-87FD-CE5280940257}"/>
              </a:ext>
            </a:extLst>
          </p:cNvPr>
          <p:cNvSpPr>
            <a:spLocks noGrp="1"/>
          </p:cNvSpPr>
          <p:nvPr>
            <p:ph type="body" sz="quarter" idx="13"/>
          </p:nvPr>
        </p:nvSpPr>
        <p:spPr/>
        <p:txBody>
          <a:bodyPr/>
          <a:lstStyle/>
          <a:p>
            <a:r>
              <a:rPr lang="nb-NO" dirty="0"/>
              <a:t>1934:</a:t>
            </a:r>
          </a:p>
        </p:txBody>
      </p:sp>
    </p:spTree>
    <p:extLst>
      <p:ext uri="{BB962C8B-B14F-4D97-AF65-F5344CB8AC3E}">
        <p14:creationId xmlns:p14="http://schemas.microsoft.com/office/powerpoint/2010/main" val="34952823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1F463D-D277-DE47-9147-19EE5659136D}"/>
              </a:ext>
            </a:extLst>
          </p:cNvPr>
          <p:cNvSpPr>
            <a:spLocks noGrp="1"/>
          </p:cNvSpPr>
          <p:nvPr>
            <p:ph type="title"/>
          </p:nvPr>
        </p:nvSpPr>
        <p:spPr>
          <a:xfrm>
            <a:off x="5381067" y="-105692"/>
            <a:ext cx="4235823" cy="4852503"/>
          </a:xfrm>
        </p:spPr>
        <p:txBody>
          <a:bodyPr>
            <a:normAutofit/>
          </a:bodyPr>
          <a:lstStyle/>
          <a:p>
            <a:r>
              <a:rPr lang="nb-NO" sz="2000" cap="none" dirty="0">
                <a:latin typeface="Aptos SemiBold" panose="020B0004020202020204" pitchFamily="34" charset="0"/>
              </a:rPr>
              <a:t>I løpet av 2. verdenskrig drepte den nazistiske staten minst 25 millioner mennesker, rundt seks millioner jøder ble drept. 773 norske jøder og 63 norske romer ble arrestert og sendt til konsentrasjonsleirer.  Av de som ble deportert fra </a:t>
            </a:r>
            <a:r>
              <a:rPr lang="nb-NO" sz="2000" cap="none" dirty="0" err="1">
                <a:latin typeface="Aptos SemiBold" panose="020B0004020202020204" pitchFamily="34" charset="0"/>
              </a:rPr>
              <a:t>norge</a:t>
            </a:r>
            <a:r>
              <a:rPr lang="nb-NO" sz="2000" cap="none" dirty="0">
                <a:latin typeface="Aptos SemiBold" panose="020B0004020202020204" pitchFamily="34" charset="0"/>
              </a:rPr>
              <a:t> overlevde bare 35 jøder og 4 romer. </a:t>
            </a:r>
          </a:p>
        </p:txBody>
      </p:sp>
      <p:sp>
        <p:nvSpPr>
          <p:cNvPr id="3" name="Plassholder for tekst 2">
            <a:extLst>
              <a:ext uri="{FF2B5EF4-FFF2-40B4-BE49-F238E27FC236}">
                <a16:creationId xmlns:a16="http://schemas.microsoft.com/office/drawing/2014/main" id="{7DA4C3B2-839B-EB52-E598-A6A241ED1AD0}"/>
              </a:ext>
            </a:extLst>
          </p:cNvPr>
          <p:cNvSpPr>
            <a:spLocks noGrp="1"/>
          </p:cNvSpPr>
          <p:nvPr>
            <p:ph type="body" sz="quarter" idx="13"/>
          </p:nvPr>
        </p:nvSpPr>
        <p:spPr>
          <a:xfrm>
            <a:off x="1694980" y="2890930"/>
            <a:ext cx="2998043" cy="1076140"/>
          </a:xfrm>
        </p:spPr>
        <p:txBody>
          <a:bodyPr/>
          <a:lstStyle/>
          <a:p>
            <a:r>
              <a:rPr lang="nb-NO" dirty="0"/>
              <a:t>1940-1945:</a:t>
            </a:r>
          </a:p>
        </p:txBody>
      </p:sp>
    </p:spTree>
    <p:extLst>
      <p:ext uri="{BB962C8B-B14F-4D97-AF65-F5344CB8AC3E}">
        <p14:creationId xmlns:p14="http://schemas.microsoft.com/office/powerpoint/2010/main" val="27166333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7E817E4-D9E2-5842-A96B-5074980CB117}"/>
              </a:ext>
            </a:extLst>
          </p:cNvPr>
          <p:cNvSpPr>
            <a:spLocks noGrp="1"/>
          </p:cNvSpPr>
          <p:nvPr>
            <p:ph type="title"/>
          </p:nvPr>
        </p:nvSpPr>
        <p:spPr>
          <a:xfrm>
            <a:off x="712695" y="2734275"/>
            <a:ext cx="4827494" cy="3012101"/>
          </a:xfrm>
        </p:spPr>
        <p:txBody>
          <a:bodyPr>
            <a:noAutofit/>
          </a:bodyPr>
          <a:lstStyle/>
          <a:p>
            <a:r>
              <a:rPr lang="nb-NO" sz="2000" cap="none" dirty="0">
                <a:latin typeface="Aptos SemiBold" panose="020B0004020202020204" pitchFamily="34" charset="0"/>
              </a:rPr>
              <a:t>I dette prosjektet har vi ikke gått grundig inn i historien til nasjonale minoriteter og urfolk under krigen. Vi oppfordrer imidlertid alle til å søke informasjon om temaer og hendelser som berørte samer og nasjonale minoriteter under andre verdenskrig.</a:t>
            </a:r>
          </a:p>
        </p:txBody>
      </p:sp>
      <p:sp>
        <p:nvSpPr>
          <p:cNvPr id="3" name="Plassholder for tekst 2">
            <a:extLst>
              <a:ext uri="{FF2B5EF4-FFF2-40B4-BE49-F238E27FC236}">
                <a16:creationId xmlns:a16="http://schemas.microsoft.com/office/drawing/2014/main" id="{D026D582-B3C2-7BA1-AE67-E59DDCC2DDD5}"/>
              </a:ext>
            </a:extLst>
          </p:cNvPr>
          <p:cNvSpPr>
            <a:spLocks noGrp="1"/>
          </p:cNvSpPr>
          <p:nvPr>
            <p:ph type="body" sz="quarter" idx="13"/>
          </p:nvPr>
        </p:nvSpPr>
        <p:spPr>
          <a:xfrm>
            <a:off x="1835846" y="407348"/>
            <a:ext cx="2980116" cy="1076140"/>
          </a:xfrm>
        </p:spPr>
        <p:txBody>
          <a:bodyPr/>
          <a:lstStyle/>
          <a:p>
            <a:r>
              <a:rPr lang="nb-NO" dirty="0"/>
              <a:t>1940-1945:</a:t>
            </a:r>
          </a:p>
        </p:txBody>
      </p:sp>
      <p:pic>
        <p:nvPicPr>
          <p:cNvPr id="10" name="Plassholder for bilde 9">
            <a:extLst>
              <a:ext uri="{FF2B5EF4-FFF2-40B4-BE49-F238E27FC236}">
                <a16:creationId xmlns:a16="http://schemas.microsoft.com/office/drawing/2014/main" id="{477F84BA-1B64-BDF1-43D9-35E614E35783}"/>
              </a:ext>
            </a:extLst>
          </p:cNvPr>
          <p:cNvPicPr>
            <a:picLocks noGrp="1" noChangeAspect="1"/>
          </p:cNvPicPr>
          <p:nvPr>
            <p:ph type="pic" sz="quarter" idx="14"/>
          </p:nvPr>
        </p:nvPicPr>
        <p:blipFill>
          <a:blip r:embed="rId3"/>
          <a:srcRect l="63" r="63"/>
          <a:stretch/>
        </p:blipFill>
        <p:spPr/>
      </p:pic>
    </p:spTree>
    <p:extLst>
      <p:ext uri="{BB962C8B-B14F-4D97-AF65-F5344CB8AC3E}">
        <p14:creationId xmlns:p14="http://schemas.microsoft.com/office/powerpoint/2010/main" val="1129008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1FB746-2449-8523-12D7-E609E59844A8}"/>
              </a:ext>
            </a:extLst>
          </p:cNvPr>
          <p:cNvSpPr>
            <a:spLocks noGrp="1"/>
          </p:cNvSpPr>
          <p:nvPr>
            <p:ph type="ctrTitle"/>
          </p:nvPr>
        </p:nvSpPr>
        <p:spPr>
          <a:xfrm>
            <a:off x="1727604" y="884352"/>
            <a:ext cx="3933608" cy="2419109"/>
          </a:xfrm>
        </p:spPr>
        <p:txBody>
          <a:bodyPr/>
          <a:lstStyle/>
          <a:p>
            <a:r>
              <a:rPr lang="nb-NO" dirty="0"/>
              <a:t>Jødiske krigsflyktninger returnerer fra Sverige</a:t>
            </a:r>
          </a:p>
        </p:txBody>
      </p:sp>
      <p:sp>
        <p:nvSpPr>
          <p:cNvPr id="3" name="Undertittel 2">
            <a:extLst>
              <a:ext uri="{FF2B5EF4-FFF2-40B4-BE49-F238E27FC236}">
                <a16:creationId xmlns:a16="http://schemas.microsoft.com/office/drawing/2014/main" id="{3CF477F4-5CE2-7C7C-74A0-AD49FD598D58}"/>
              </a:ext>
            </a:extLst>
          </p:cNvPr>
          <p:cNvSpPr>
            <a:spLocks noGrp="1"/>
          </p:cNvSpPr>
          <p:nvPr>
            <p:ph type="subTitle" idx="1"/>
          </p:nvPr>
        </p:nvSpPr>
        <p:spPr>
          <a:xfrm>
            <a:off x="5501843" y="3303461"/>
            <a:ext cx="4962553" cy="3021073"/>
          </a:xfrm>
        </p:spPr>
        <p:txBody>
          <a:bodyPr/>
          <a:lstStyle/>
          <a:p>
            <a:r>
              <a:rPr lang="nb-NO" dirty="0"/>
              <a:t>Høsten 1945 returnerer noen av jødene som hadde flyktet fra Norge til Sverige under krigen til Oslo. De ønsket å bygge opp igjen menigheten og et liv i Norge, men var bekymret over at antisemittismen fremdeles stod sterkt i Norge. </a:t>
            </a:r>
          </a:p>
        </p:txBody>
      </p:sp>
      <p:sp>
        <p:nvSpPr>
          <p:cNvPr id="4" name="Plassholder for tekst 3">
            <a:extLst>
              <a:ext uri="{FF2B5EF4-FFF2-40B4-BE49-F238E27FC236}">
                <a16:creationId xmlns:a16="http://schemas.microsoft.com/office/drawing/2014/main" id="{284B7A50-527A-6F28-FB39-A2057BFBA138}"/>
              </a:ext>
            </a:extLst>
          </p:cNvPr>
          <p:cNvSpPr>
            <a:spLocks noGrp="1"/>
          </p:cNvSpPr>
          <p:nvPr>
            <p:ph type="body" sz="quarter" idx="13"/>
          </p:nvPr>
        </p:nvSpPr>
        <p:spPr/>
        <p:txBody>
          <a:bodyPr/>
          <a:lstStyle/>
          <a:p>
            <a:r>
              <a:rPr lang="nb-NO" dirty="0"/>
              <a:t>1945:</a:t>
            </a:r>
          </a:p>
        </p:txBody>
      </p:sp>
    </p:spTree>
    <p:extLst>
      <p:ext uri="{BB962C8B-B14F-4D97-AF65-F5344CB8AC3E}">
        <p14:creationId xmlns:p14="http://schemas.microsoft.com/office/powerpoint/2010/main" val="38062574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0092E2-736D-497E-DA9C-80C5445859AD}"/>
              </a:ext>
            </a:extLst>
          </p:cNvPr>
          <p:cNvSpPr>
            <a:spLocks noGrp="1"/>
          </p:cNvSpPr>
          <p:nvPr>
            <p:ph type="title"/>
          </p:nvPr>
        </p:nvSpPr>
        <p:spPr>
          <a:xfrm>
            <a:off x="2962836" y="600701"/>
            <a:ext cx="4016188" cy="1452282"/>
          </a:xfrm>
        </p:spPr>
        <p:txBody>
          <a:bodyPr/>
          <a:lstStyle/>
          <a:p>
            <a:r>
              <a:rPr lang="nb-NO" dirty="0"/>
              <a:t>Samiske grenseloser stemples som landssvikere</a:t>
            </a:r>
          </a:p>
        </p:txBody>
      </p:sp>
      <p:sp>
        <p:nvSpPr>
          <p:cNvPr id="3" name="Plassholder for tekst 2">
            <a:extLst>
              <a:ext uri="{FF2B5EF4-FFF2-40B4-BE49-F238E27FC236}">
                <a16:creationId xmlns:a16="http://schemas.microsoft.com/office/drawing/2014/main" id="{C4D5F580-A106-C18A-61AB-0EF289128491}"/>
              </a:ext>
            </a:extLst>
          </p:cNvPr>
          <p:cNvSpPr>
            <a:spLocks noGrp="1"/>
          </p:cNvSpPr>
          <p:nvPr>
            <p:ph type="body" sz="quarter" idx="13"/>
          </p:nvPr>
        </p:nvSpPr>
        <p:spPr/>
        <p:txBody>
          <a:bodyPr/>
          <a:lstStyle/>
          <a:p>
            <a:r>
              <a:rPr lang="nb-NO" dirty="0"/>
              <a:t>1945:</a:t>
            </a:r>
          </a:p>
        </p:txBody>
      </p:sp>
      <p:sp>
        <p:nvSpPr>
          <p:cNvPr id="4" name="Undertittel 3">
            <a:extLst>
              <a:ext uri="{FF2B5EF4-FFF2-40B4-BE49-F238E27FC236}">
                <a16:creationId xmlns:a16="http://schemas.microsoft.com/office/drawing/2014/main" id="{AD9D2073-66D6-F190-DD16-6B649B9CD878}"/>
              </a:ext>
            </a:extLst>
          </p:cNvPr>
          <p:cNvSpPr>
            <a:spLocks noGrp="1"/>
          </p:cNvSpPr>
          <p:nvPr>
            <p:ph type="subTitle" idx="14"/>
          </p:nvPr>
        </p:nvSpPr>
        <p:spPr>
          <a:xfrm>
            <a:off x="4428564" y="3550024"/>
            <a:ext cx="5670177" cy="2828299"/>
          </a:xfrm>
        </p:spPr>
        <p:txBody>
          <a:bodyPr/>
          <a:lstStyle/>
          <a:p>
            <a:r>
              <a:rPr lang="nb-NO" dirty="0"/>
              <a:t>Under krigen var flere samer grenseloser i Nord-Norge, de hjalp mennesker på flukt fra nazister i Norge med å komme seg til Sverige. Etter krigen ble flere av de samiske grenselosene beskyldt for tyveri, samarbeid med tyskere, og for å ha overlatt flyktninger til seg selv. </a:t>
            </a:r>
          </a:p>
        </p:txBody>
      </p:sp>
    </p:spTree>
    <p:extLst>
      <p:ext uri="{BB962C8B-B14F-4D97-AF65-F5344CB8AC3E}">
        <p14:creationId xmlns:p14="http://schemas.microsoft.com/office/powerpoint/2010/main" val="2577115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9835B13-A046-9739-F972-1EBB6C4D728E}"/>
              </a:ext>
            </a:extLst>
          </p:cNvPr>
          <p:cNvSpPr>
            <a:spLocks noGrp="1"/>
          </p:cNvSpPr>
          <p:nvPr>
            <p:ph type="ctrTitle"/>
          </p:nvPr>
        </p:nvSpPr>
        <p:spPr>
          <a:xfrm>
            <a:off x="1703854" y="1009891"/>
            <a:ext cx="3678114" cy="2419109"/>
          </a:xfrm>
        </p:spPr>
        <p:txBody>
          <a:bodyPr/>
          <a:lstStyle/>
          <a:p>
            <a:r>
              <a:rPr lang="nb-NO" dirty="0"/>
              <a:t>Kvener i Kvænangen får ikke lån hos husbanken</a:t>
            </a:r>
          </a:p>
        </p:txBody>
      </p:sp>
      <p:sp>
        <p:nvSpPr>
          <p:cNvPr id="3" name="Undertittel 2">
            <a:extLst>
              <a:ext uri="{FF2B5EF4-FFF2-40B4-BE49-F238E27FC236}">
                <a16:creationId xmlns:a16="http://schemas.microsoft.com/office/drawing/2014/main" id="{A83B76F7-E83B-59F3-08C7-77D36F480C3C}"/>
              </a:ext>
            </a:extLst>
          </p:cNvPr>
          <p:cNvSpPr>
            <a:spLocks noGrp="1"/>
          </p:cNvSpPr>
          <p:nvPr>
            <p:ph type="subTitle" idx="1"/>
          </p:nvPr>
        </p:nvSpPr>
        <p:spPr>
          <a:xfrm>
            <a:off x="5109294" y="3429000"/>
            <a:ext cx="5634345" cy="3021073"/>
          </a:xfrm>
        </p:spPr>
        <p:txBody>
          <a:bodyPr>
            <a:normAutofit fontScale="92500" lnSpcReduction="20000"/>
          </a:bodyPr>
          <a:lstStyle/>
          <a:p>
            <a:r>
              <a:rPr lang="nb-NO" dirty="0"/>
              <a:t>Husbanken ble opprettet i 1946 i forbindelse med at landet skulle gjenoppbygges. For å få lån måtte man ha dokumenter på egen eiendom. I Kvænangen var alle dokumenter som beviste kvenens eierskap, brent under krigen. Staten ble derfor formelt eier av jorda etter krigen. Kvenene fikk ikke lån, men staten tilbød dem å kjøpe tilbake, eller å leie eiendommer de allerede hadde drevet i generasjoner.  De fleste hadde ikke råd til å kjøpe, og endte opp med å leie jord de tidligere hadde eid. Retten til eierskap og bruksrettigheter for kvener i Kvænangen står uavklart fremdeles. </a:t>
            </a:r>
          </a:p>
        </p:txBody>
      </p:sp>
      <p:sp>
        <p:nvSpPr>
          <p:cNvPr id="4" name="Plassholder for tekst 3">
            <a:extLst>
              <a:ext uri="{FF2B5EF4-FFF2-40B4-BE49-F238E27FC236}">
                <a16:creationId xmlns:a16="http://schemas.microsoft.com/office/drawing/2014/main" id="{858C9851-3F19-C555-872E-B24E0328835C}"/>
              </a:ext>
            </a:extLst>
          </p:cNvPr>
          <p:cNvSpPr>
            <a:spLocks noGrp="1"/>
          </p:cNvSpPr>
          <p:nvPr>
            <p:ph type="body" sz="quarter" idx="13"/>
          </p:nvPr>
        </p:nvSpPr>
        <p:spPr/>
        <p:txBody>
          <a:bodyPr/>
          <a:lstStyle/>
          <a:p>
            <a:r>
              <a:rPr lang="nb-NO" dirty="0"/>
              <a:t>1946:</a:t>
            </a:r>
          </a:p>
        </p:txBody>
      </p:sp>
    </p:spTree>
    <p:extLst>
      <p:ext uri="{BB962C8B-B14F-4D97-AF65-F5344CB8AC3E}">
        <p14:creationId xmlns:p14="http://schemas.microsoft.com/office/powerpoint/2010/main" val="3899999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975178-EA24-EF88-92D4-7BDCCF11457F}"/>
              </a:ext>
            </a:extLst>
          </p:cNvPr>
          <p:cNvSpPr>
            <a:spLocks noGrp="1"/>
          </p:cNvSpPr>
          <p:nvPr>
            <p:ph type="title"/>
          </p:nvPr>
        </p:nvSpPr>
        <p:spPr>
          <a:xfrm>
            <a:off x="2693894" y="433018"/>
            <a:ext cx="4527176" cy="1452282"/>
          </a:xfrm>
        </p:spPr>
        <p:txBody>
          <a:bodyPr>
            <a:normAutofit fontScale="90000"/>
          </a:bodyPr>
          <a:lstStyle/>
          <a:p>
            <a:r>
              <a:rPr lang="nb-NO" dirty="0"/>
              <a:t>Evakuerte og tvangsflyttete skoltesamer blir bosatt på nye områder i Finland </a:t>
            </a:r>
          </a:p>
        </p:txBody>
      </p:sp>
      <p:sp>
        <p:nvSpPr>
          <p:cNvPr id="3" name="Plassholder for tekst 2">
            <a:extLst>
              <a:ext uri="{FF2B5EF4-FFF2-40B4-BE49-F238E27FC236}">
                <a16:creationId xmlns:a16="http://schemas.microsoft.com/office/drawing/2014/main" id="{0EA1DBC0-EFDF-95D5-20BD-7B70B2C4BF12}"/>
              </a:ext>
            </a:extLst>
          </p:cNvPr>
          <p:cNvSpPr>
            <a:spLocks noGrp="1"/>
          </p:cNvSpPr>
          <p:nvPr>
            <p:ph type="body" sz="quarter" idx="13"/>
          </p:nvPr>
        </p:nvSpPr>
        <p:spPr/>
        <p:txBody>
          <a:bodyPr/>
          <a:lstStyle/>
          <a:p>
            <a:r>
              <a:rPr lang="nb-NO" dirty="0"/>
              <a:t>1949:</a:t>
            </a:r>
          </a:p>
        </p:txBody>
      </p:sp>
      <p:sp>
        <p:nvSpPr>
          <p:cNvPr id="4" name="Undertittel 3">
            <a:extLst>
              <a:ext uri="{FF2B5EF4-FFF2-40B4-BE49-F238E27FC236}">
                <a16:creationId xmlns:a16="http://schemas.microsoft.com/office/drawing/2014/main" id="{B685CB7F-130F-BCDB-74F5-46E007E11838}"/>
              </a:ext>
            </a:extLst>
          </p:cNvPr>
          <p:cNvSpPr>
            <a:spLocks noGrp="1"/>
          </p:cNvSpPr>
          <p:nvPr>
            <p:ph type="subTitle" idx="14"/>
          </p:nvPr>
        </p:nvSpPr>
        <p:spPr>
          <a:xfrm>
            <a:off x="4401670" y="3558551"/>
            <a:ext cx="6033249" cy="2828299"/>
          </a:xfrm>
        </p:spPr>
        <p:txBody>
          <a:bodyPr>
            <a:normAutofit fontScale="92500" lnSpcReduction="20000"/>
          </a:bodyPr>
          <a:lstStyle/>
          <a:p>
            <a:r>
              <a:rPr lang="nb-NO" dirty="0"/>
              <a:t>Under vinterkrigen mellom Sovjetunionen og Finland (1939-40) ble skoltesamene som bodde langs den sovjet-finske grensen evakuert, og under 2. verdenskrig ble de fleste evakuerte tvangsflyttet til andre steder i Finland. Finland tapte områdene hvor skoltesamene opprinnelig hadde bodd, og de kunne derfor ikke returnere dit etter at krigen var slutt. De evakuerte/tvangsflyttede skoltesamene fikk i 1949 bosette seg ved </a:t>
            </a:r>
            <a:r>
              <a:rPr lang="nb-NO" dirty="0" err="1"/>
              <a:t>Enaresjeøen</a:t>
            </a:r>
            <a:r>
              <a:rPr lang="nb-NO" dirty="0"/>
              <a:t>. Senere vedtok den finske regjeringen en egen </a:t>
            </a:r>
            <a:r>
              <a:rPr lang="nb-NO" dirty="0" err="1"/>
              <a:t>skoltelov</a:t>
            </a:r>
            <a:r>
              <a:rPr lang="nb-NO" dirty="0"/>
              <a:t> som skulle regulere skoltesamenes rettigheter. </a:t>
            </a:r>
          </a:p>
        </p:txBody>
      </p:sp>
    </p:spTree>
    <p:extLst>
      <p:ext uri="{BB962C8B-B14F-4D97-AF65-F5344CB8AC3E}">
        <p14:creationId xmlns:p14="http://schemas.microsoft.com/office/powerpoint/2010/main" val="1717361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D6D9185-E8C0-87FE-8101-B6DF9A9EB7B4}"/>
              </a:ext>
            </a:extLst>
          </p:cNvPr>
          <p:cNvSpPr>
            <a:spLocks noGrp="1"/>
          </p:cNvSpPr>
          <p:nvPr>
            <p:ph type="body" sz="quarter" idx="13"/>
          </p:nvPr>
        </p:nvSpPr>
        <p:spPr/>
        <p:txBody>
          <a:bodyPr/>
          <a:lstStyle/>
          <a:p>
            <a:r>
              <a:rPr lang="nb-NO" dirty="0"/>
              <a:t>1505:</a:t>
            </a:r>
          </a:p>
        </p:txBody>
      </p:sp>
      <p:sp>
        <p:nvSpPr>
          <p:cNvPr id="6" name="Rectangle 3">
            <a:extLst>
              <a:ext uri="{FF2B5EF4-FFF2-40B4-BE49-F238E27FC236}">
                <a16:creationId xmlns:a16="http://schemas.microsoft.com/office/drawing/2014/main" id="{76445E3D-DB1B-BBDD-BEFA-01AAC9235557}"/>
              </a:ext>
            </a:extLst>
          </p:cNvPr>
          <p:cNvSpPr>
            <a:spLocks noGrp="1" noChangeArrowheads="1"/>
          </p:cNvSpPr>
          <p:nvPr>
            <p:ph type="title"/>
          </p:nvPr>
        </p:nvSpPr>
        <p:spPr bwMode="auto">
          <a:xfrm>
            <a:off x="4866488" y="3429000"/>
            <a:ext cx="357742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nb-NO" altLang="nb-NO"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DEN FØRSTE SKRIFTLIGE OMTALEN AV ROM/ROMANI SOM KOM SOM PIL</a:t>
            </a:r>
            <a:r>
              <a:rPr kumimoji="0" lang="nb-NO" altLang="nb-NO" u="none" strike="noStrike" cap="none" normalizeH="0" baseline="0" dirty="0">
                <a:ln>
                  <a:noFill/>
                </a:ln>
                <a:effectLst/>
                <a:latin typeface="Aptos" panose="020B0004020202020204" pitchFamily="34" charset="0"/>
                <a:ea typeface="Aptos" panose="020B0004020202020204" pitchFamily="34" charset="0"/>
                <a:cs typeface="Arial" panose="020B0604020202020204" pitchFamily="34" charset="0"/>
              </a:rPr>
              <a:t>E</a:t>
            </a:r>
            <a:r>
              <a:rPr kumimoji="0" lang="nb-NO" altLang="nb-NO"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GRIMER TIL NORDEN</a:t>
            </a:r>
            <a:r>
              <a:rPr kumimoji="0" lang="nb-NO" altLang="nb-NO" u="none" strike="noStrike" cap="none" normalizeH="0" baseline="0" dirty="0">
                <a:ln>
                  <a:noFill/>
                </a:ln>
                <a:solidFill>
                  <a:schemeClr val="tx1"/>
                </a:solidFill>
                <a:effectLst/>
                <a:latin typeface="Aptos" panose="020B0004020202020204" pitchFamily="34" charset="0"/>
              </a:rPr>
              <a:t> </a:t>
            </a:r>
          </a:p>
        </p:txBody>
      </p:sp>
    </p:spTree>
    <p:extLst>
      <p:ext uri="{BB962C8B-B14F-4D97-AF65-F5344CB8AC3E}">
        <p14:creationId xmlns:p14="http://schemas.microsoft.com/office/powerpoint/2010/main" val="3741308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0153D0-ABF6-D1E8-F453-4E91239B40B2}"/>
              </a:ext>
            </a:extLst>
          </p:cNvPr>
          <p:cNvSpPr>
            <a:spLocks noGrp="1"/>
          </p:cNvSpPr>
          <p:nvPr>
            <p:ph type="title"/>
          </p:nvPr>
        </p:nvSpPr>
        <p:spPr/>
        <p:txBody>
          <a:bodyPr/>
          <a:lstStyle/>
          <a:p>
            <a:r>
              <a:rPr lang="nb-NO" dirty="0"/>
              <a:t>Norge undertegner Verdenserklæringen om menneskerettigheter </a:t>
            </a:r>
          </a:p>
        </p:txBody>
      </p:sp>
      <p:sp>
        <p:nvSpPr>
          <p:cNvPr id="3" name="Plassholder for tekst 2">
            <a:extLst>
              <a:ext uri="{FF2B5EF4-FFF2-40B4-BE49-F238E27FC236}">
                <a16:creationId xmlns:a16="http://schemas.microsoft.com/office/drawing/2014/main" id="{1C834492-8614-6ABD-32F9-66CCE55D6169}"/>
              </a:ext>
            </a:extLst>
          </p:cNvPr>
          <p:cNvSpPr>
            <a:spLocks noGrp="1"/>
          </p:cNvSpPr>
          <p:nvPr>
            <p:ph type="body" sz="quarter" idx="13"/>
          </p:nvPr>
        </p:nvSpPr>
        <p:spPr/>
        <p:txBody>
          <a:bodyPr/>
          <a:lstStyle/>
          <a:p>
            <a:r>
              <a:rPr lang="nb-NO" dirty="0"/>
              <a:t>1948:</a:t>
            </a:r>
          </a:p>
        </p:txBody>
      </p:sp>
    </p:spTree>
    <p:extLst>
      <p:ext uri="{BB962C8B-B14F-4D97-AF65-F5344CB8AC3E}">
        <p14:creationId xmlns:p14="http://schemas.microsoft.com/office/powerpoint/2010/main" val="669727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87F741-35BA-8BD9-5DA0-38B5A8252098}"/>
              </a:ext>
            </a:extLst>
          </p:cNvPr>
          <p:cNvSpPr>
            <a:spLocks noGrp="1"/>
          </p:cNvSpPr>
          <p:nvPr>
            <p:ph type="title"/>
          </p:nvPr>
        </p:nvSpPr>
        <p:spPr>
          <a:xfrm>
            <a:off x="4950956" y="2889830"/>
            <a:ext cx="4246833" cy="2889232"/>
          </a:xfrm>
        </p:spPr>
        <p:txBody>
          <a:bodyPr/>
          <a:lstStyle/>
          <a:p>
            <a:r>
              <a:rPr lang="nb-NO" dirty="0"/>
              <a:t>Forbud for romanifolk/tatere å reise med hest</a:t>
            </a:r>
          </a:p>
        </p:txBody>
      </p:sp>
      <p:sp>
        <p:nvSpPr>
          <p:cNvPr id="3" name="Plassholder for tekst 2">
            <a:extLst>
              <a:ext uri="{FF2B5EF4-FFF2-40B4-BE49-F238E27FC236}">
                <a16:creationId xmlns:a16="http://schemas.microsoft.com/office/drawing/2014/main" id="{FFB66938-36A8-A718-D7C0-D02E82F9A7D6}"/>
              </a:ext>
            </a:extLst>
          </p:cNvPr>
          <p:cNvSpPr>
            <a:spLocks noGrp="1"/>
          </p:cNvSpPr>
          <p:nvPr>
            <p:ph type="body" sz="quarter" idx="13"/>
          </p:nvPr>
        </p:nvSpPr>
        <p:spPr/>
        <p:txBody>
          <a:bodyPr/>
          <a:lstStyle/>
          <a:p>
            <a:r>
              <a:rPr lang="nb-NO" dirty="0"/>
              <a:t>1951:</a:t>
            </a:r>
          </a:p>
        </p:txBody>
      </p:sp>
    </p:spTree>
    <p:extLst>
      <p:ext uri="{BB962C8B-B14F-4D97-AF65-F5344CB8AC3E}">
        <p14:creationId xmlns:p14="http://schemas.microsoft.com/office/powerpoint/2010/main" val="5406174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1FEC5E-35FA-DFF9-8F93-ED55C9435F38}"/>
              </a:ext>
            </a:extLst>
          </p:cNvPr>
          <p:cNvSpPr>
            <a:spLocks noGrp="1"/>
          </p:cNvSpPr>
          <p:nvPr>
            <p:ph type="title"/>
          </p:nvPr>
        </p:nvSpPr>
        <p:spPr>
          <a:xfrm>
            <a:off x="6077051" y="766592"/>
            <a:ext cx="3847901" cy="2889232"/>
          </a:xfrm>
        </p:spPr>
        <p:txBody>
          <a:bodyPr/>
          <a:lstStyle/>
          <a:p>
            <a:r>
              <a:rPr lang="nb-NO" dirty="0"/>
              <a:t>Sigøynerparagrafen i fremmedloven oppheves</a:t>
            </a:r>
          </a:p>
        </p:txBody>
      </p:sp>
      <p:sp>
        <p:nvSpPr>
          <p:cNvPr id="3" name="Plassholder for tekst 2">
            <a:extLst>
              <a:ext uri="{FF2B5EF4-FFF2-40B4-BE49-F238E27FC236}">
                <a16:creationId xmlns:a16="http://schemas.microsoft.com/office/drawing/2014/main" id="{EE864DF7-5A2F-A14E-67E2-3239BAED604B}"/>
              </a:ext>
            </a:extLst>
          </p:cNvPr>
          <p:cNvSpPr>
            <a:spLocks noGrp="1"/>
          </p:cNvSpPr>
          <p:nvPr>
            <p:ph type="body" sz="quarter" idx="13"/>
          </p:nvPr>
        </p:nvSpPr>
        <p:spPr/>
        <p:txBody>
          <a:bodyPr/>
          <a:lstStyle/>
          <a:p>
            <a:r>
              <a:rPr lang="nb-NO" dirty="0"/>
              <a:t>1956:</a:t>
            </a:r>
          </a:p>
        </p:txBody>
      </p:sp>
    </p:spTree>
    <p:extLst>
      <p:ext uri="{BB962C8B-B14F-4D97-AF65-F5344CB8AC3E}">
        <p14:creationId xmlns:p14="http://schemas.microsoft.com/office/powerpoint/2010/main" val="3836263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3440AD-733D-A15F-FC65-16192D489768}"/>
              </a:ext>
            </a:extLst>
          </p:cNvPr>
          <p:cNvSpPr>
            <a:spLocks noGrp="1"/>
          </p:cNvSpPr>
          <p:nvPr>
            <p:ph type="ctrTitle"/>
          </p:nvPr>
        </p:nvSpPr>
        <p:spPr>
          <a:xfrm>
            <a:off x="1767945" y="897799"/>
            <a:ext cx="3852926" cy="2419109"/>
          </a:xfrm>
        </p:spPr>
        <p:txBody>
          <a:bodyPr/>
          <a:lstStyle/>
          <a:p>
            <a:r>
              <a:rPr lang="nb-NO" dirty="0"/>
              <a:t>De første norske rom returnerer for å bo i Norge etter 2.verdenskrig</a:t>
            </a:r>
          </a:p>
        </p:txBody>
      </p:sp>
      <p:sp>
        <p:nvSpPr>
          <p:cNvPr id="3" name="Undertittel 2">
            <a:extLst>
              <a:ext uri="{FF2B5EF4-FFF2-40B4-BE49-F238E27FC236}">
                <a16:creationId xmlns:a16="http://schemas.microsoft.com/office/drawing/2014/main" id="{2D00EC5E-DE96-88A3-4856-FB455EC85E3E}"/>
              </a:ext>
            </a:extLst>
          </p:cNvPr>
          <p:cNvSpPr>
            <a:spLocks noGrp="1"/>
          </p:cNvSpPr>
          <p:nvPr>
            <p:ph type="subTitle" idx="1"/>
          </p:nvPr>
        </p:nvSpPr>
        <p:spPr>
          <a:xfrm>
            <a:off x="5311001" y="3429000"/>
            <a:ext cx="5285282" cy="3021073"/>
          </a:xfrm>
        </p:spPr>
        <p:txBody>
          <a:bodyPr/>
          <a:lstStyle/>
          <a:p>
            <a:r>
              <a:rPr lang="nb-NO" dirty="0"/>
              <a:t>Etter at sigøynerparagrafen ble opphevet i den nye fremmedloven, kommer de første norske rom tilbake til Norge. De ble etter hvert tildelt «Gassverktomta» i Oslo som oppholdssted.</a:t>
            </a:r>
          </a:p>
        </p:txBody>
      </p:sp>
      <p:sp>
        <p:nvSpPr>
          <p:cNvPr id="4" name="Plassholder for tekst 3">
            <a:extLst>
              <a:ext uri="{FF2B5EF4-FFF2-40B4-BE49-F238E27FC236}">
                <a16:creationId xmlns:a16="http://schemas.microsoft.com/office/drawing/2014/main" id="{19BAB616-9ADF-9663-728F-1D54C101A9EE}"/>
              </a:ext>
            </a:extLst>
          </p:cNvPr>
          <p:cNvSpPr>
            <a:spLocks noGrp="1"/>
          </p:cNvSpPr>
          <p:nvPr>
            <p:ph type="body" sz="quarter" idx="13"/>
          </p:nvPr>
        </p:nvSpPr>
        <p:spPr/>
        <p:txBody>
          <a:bodyPr/>
          <a:lstStyle/>
          <a:p>
            <a:r>
              <a:rPr lang="nb-NO" dirty="0"/>
              <a:t>1956:</a:t>
            </a:r>
          </a:p>
        </p:txBody>
      </p:sp>
    </p:spTree>
    <p:extLst>
      <p:ext uri="{BB962C8B-B14F-4D97-AF65-F5344CB8AC3E}">
        <p14:creationId xmlns:p14="http://schemas.microsoft.com/office/powerpoint/2010/main" val="1252585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77BCC6-26AC-D8AD-A9A5-54A77AE0D06F}"/>
              </a:ext>
            </a:extLst>
          </p:cNvPr>
          <p:cNvSpPr>
            <a:spLocks noGrp="1"/>
          </p:cNvSpPr>
          <p:nvPr>
            <p:ph type="title"/>
          </p:nvPr>
        </p:nvSpPr>
        <p:spPr>
          <a:xfrm>
            <a:off x="5098873" y="2983961"/>
            <a:ext cx="3829974" cy="2889232"/>
          </a:xfrm>
        </p:spPr>
        <p:txBody>
          <a:bodyPr/>
          <a:lstStyle/>
          <a:p>
            <a:r>
              <a:rPr lang="nb-NO" dirty="0" err="1"/>
              <a:t>Solör</a:t>
            </a:r>
            <a:r>
              <a:rPr lang="nb-NO" dirty="0"/>
              <a:t>-Värmland finnkulturforening stiftes</a:t>
            </a:r>
          </a:p>
        </p:txBody>
      </p:sp>
      <p:sp>
        <p:nvSpPr>
          <p:cNvPr id="3" name="Plassholder for tekst 2">
            <a:extLst>
              <a:ext uri="{FF2B5EF4-FFF2-40B4-BE49-F238E27FC236}">
                <a16:creationId xmlns:a16="http://schemas.microsoft.com/office/drawing/2014/main" id="{F6B78A98-A944-5C2A-6B71-8352FF6B3B0D}"/>
              </a:ext>
            </a:extLst>
          </p:cNvPr>
          <p:cNvSpPr>
            <a:spLocks noGrp="1"/>
          </p:cNvSpPr>
          <p:nvPr>
            <p:ph type="body" sz="quarter" idx="13"/>
          </p:nvPr>
        </p:nvSpPr>
        <p:spPr/>
        <p:txBody>
          <a:bodyPr/>
          <a:lstStyle/>
          <a:p>
            <a:r>
              <a:rPr lang="nb-NO" dirty="0"/>
              <a:t>1958:</a:t>
            </a:r>
          </a:p>
        </p:txBody>
      </p:sp>
    </p:spTree>
    <p:extLst>
      <p:ext uri="{BB962C8B-B14F-4D97-AF65-F5344CB8AC3E}">
        <p14:creationId xmlns:p14="http://schemas.microsoft.com/office/powerpoint/2010/main" val="12638887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9E171B-FF38-0866-9632-29B4466F4D41}"/>
              </a:ext>
            </a:extLst>
          </p:cNvPr>
          <p:cNvSpPr>
            <a:spLocks noGrp="1"/>
          </p:cNvSpPr>
          <p:nvPr>
            <p:ph type="ctrTitle"/>
          </p:nvPr>
        </p:nvSpPr>
        <p:spPr>
          <a:xfrm>
            <a:off x="1808285" y="1009891"/>
            <a:ext cx="3879821" cy="2419109"/>
          </a:xfrm>
        </p:spPr>
        <p:txBody>
          <a:bodyPr/>
          <a:lstStyle/>
          <a:p>
            <a:r>
              <a:rPr lang="nb-NO" dirty="0"/>
              <a:t>Samekomiteens innstilling starter et brudd med fornorsknings-politikken</a:t>
            </a:r>
          </a:p>
        </p:txBody>
      </p:sp>
      <p:sp>
        <p:nvSpPr>
          <p:cNvPr id="3" name="Undertittel 2">
            <a:extLst>
              <a:ext uri="{FF2B5EF4-FFF2-40B4-BE49-F238E27FC236}">
                <a16:creationId xmlns:a16="http://schemas.microsoft.com/office/drawing/2014/main" id="{A01191C8-F9C4-9193-AA88-C72BBD51C991}"/>
              </a:ext>
            </a:extLst>
          </p:cNvPr>
          <p:cNvSpPr>
            <a:spLocks noGrp="1"/>
          </p:cNvSpPr>
          <p:nvPr>
            <p:ph type="subTitle" idx="1"/>
          </p:nvPr>
        </p:nvSpPr>
        <p:spPr>
          <a:xfrm>
            <a:off x="5284107" y="3330356"/>
            <a:ext cx="5285282" cy="3021073"/>
          </a:xfrm>
        </p:spPr>
        <p:txBody>
          <a:bodyPr/>
          <a:lstStyle/>
          <a:p>
            <a:r>
              <a:rPr lang="nb-NO" dirty="0"/>
              <a:t>I 1956 oppnevnte det daværende Kirke- og undervisningsdepartementet Komiteen til å utrede samespørsmål (Samekomiteen). Komiteens innstilling markerte et brudd med den tidligere fornorskningslinjen. </a:t>
            </a:r>
          </a:p>
        </p:txBody>
      </p:sp>
      <p:sp>
        <p:nvSpPr>
          <p:cNvPr id="4" name="Plassholder for tekst 3">
            <a:extLst>
              <a:ext uri="{FF2B5EF4-FFF2-40B4-BE49-F238E27FC236}">
                <a16:creationId xmlns:a16="http://schemas.microsoft.com/office/drawing/2014/main" id="{74EA637E-6E55-7548-1B26-46CE25BFC3E5}"/>
              </a:ext>
            </a:extLst>
          </p:cNvPr>
          <p:cNvSpPr>
            <a:spLocks noGrp="1"/>
          </p:cNvSpPr>
          <p:nvPr>
            <p:ph type="body" sz="quarter" idx="13"/>
          </p:nvPr>
        </p:nvSpPr>
        <p:spPr/>
        <p:txBody>
          <a:bodyPr/>
          <a:lstStyle/>
          <a:p>
            <a:r>
              <a:rPr lang="nb-NO" dirty="0"/>
              <a:t>1959:</a:t>
            </a:r>
          </a:p>
        </p:txBody>
      </p:sp>
    </p:spTree>
    <p:extLst>
      <p:ext uri="{BB962C8B-B14F-4D97-AF65-F5344CB8AC3E}">
        <p14:creationId xmlns:p14="http://schemas.microsoft.com/office/powerpoint/2010/main" val="1523669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CDAF1E-9465-C217-10A7-7516F8561F41}"/>
              </a:ext>
            </a:extLst>
          </p:cNvPr>
          <p:cNvSpPr>
            <a:spLocks noGrp="1"/>
          </p:cNvSpPr>
          <p:nvPr>
            <p:ph type="title"/>
          </p:nvPr>
        </p:nvSpPr>
        <p:spPr>
          <a:xfrm>
            <a:off x="3016624" y="600701"/>
            <a:ext cx="3948953" cy="1452282"/>
          </a:xfrm>
        </p:spPr>
        <p:txBody>
          <a:bodyPr/>
          <a:lstStyle/>
          <a:p>
            <a:r>
              <a:rPr lang="nb-NO" dirty="0"/>
              <a:t>Antisemittisme i Europa fører til ny norsk lovgivning</a:t>
            </a:r>
          </a:p>
        </p:txBody>
      </p:sp>
      <p:sp>
        <p:nvSpPr>
          <p:cNvPr id="3" name="Plassholder for tekst 2">
            <a:extLst>
              <a:ext uri="{FF2B5EF4-FFF2-40B4-BE49-F238E27FC236}">
                <a16:creationId xmlns:a16="http://schemas.microsoft.com/office/drawing/2014/main" id="{DF5B489B-69B9-041F-9D0F-9A868E7068C3}"/>
              </a:ext>
            </a:extLst>
          </p:cNvPr>
          <p:cNvSpPr>
            <a:spLocks noGrp="1"/>
          </p:cNvSpPr>
          <p:nvPr>
            <p:ph type="body" sz="quarter" idx="13"/>
          </p:nvPr>
        </p:nvSpPr>
        <p:spPr/>
        <p:txBody>
          <a:bodyPr/>
          <a:lstStyle/>
          <a:p>
            <a:r>
              <a:rPr lang="nb-NO" dirty="0"/>
              <a:t>1961:</a:t>
            </a:r>
          </a:p>
        </p:txBody>
      </p:sp>
      <p:sp>
        <p:nvSpPr>
          <p:cNvPr id="4" name="Undertittel 3">
            <a:extLst>
              <a:ext uri="{FF2B5EF4-FFF2-40B4-BE49-F238E27FC236}">
                <a16:creationId xmlns:a16="http://schemas.microsoft.com/office/drawing/2014/main" id="{8FF94974-2781-070C-AA11-A1B3A3B857F0}"/>
              </a:ext>
            </a:extLst>
          </p:cNvPr>
          <p:cNvSpPr>
            <a:spLocks noGrp="1"/>
          </p:cNvSpPr>
          <p:nvPr>
            <p:ph type="subTitle" idx="14"/>
          </p:nvPr>
        </p:nvSpPr>
        <p:spPr/>
        <p:txBody>
          <a:bodyPr/>
          <a:lstStyle/>
          <a:p>
            <a:r>
              <a:rPr lang="nb-NO" dirty="0"/>
              <a:t>Oppblomstringen av antisemittistiske holdninger i Tyskland og Europa førte til opprettelsen av FNs Rasediskrimineringskommisjon. I Norge ble straffeloven utvidet med en paragraf som skulle verne mot hatefulle ytringer (§135).</a:t>
            </a:r>
          </a:p>
        </p:txBody>
      </p:sp>
    </p:spTree>
    <p:extLst>
      <p:ext uri="{BB962C8B-B14F-4D97-AF65-F5344CB8AC3E}">
        <p14:creationId xmlns:p14="http://schemas.microsoft.com/office/powerpoint/2010/main" val="1619637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026A39-232F-3AC1-2ECB-1F5EA031AF9F}"/>
              </a:ext>
            </a:extLst>
          </p:cNvPr>
          <p:cNvSpPr>
            <a:spLocks noGrp="1"/>
          </p:cNvSpPr>
          <p:nvPr>
            <p:ph type="ctrTitle"/>
          </p:nvPr>
        </p:nvSpPr>
        <p:spPr/>
        <p:txBody>
          <a:bodyPr/>
          <a:lstStyle/>
          <a:p>
            <a:r>
              <a:rPr lang="nb-NO" dirty="0"/>
              <a:t>Sigøynerutvalget opprettes</a:t>
            </a:r>
          </a:p>
        </p:txBody>
      </p:sp>
      <p:sp>
        <p:nvSpPr>
          <p:cNvPr id="3" name="Undertittel 2">
            <a:extLst>
              <a:ext uri="{FF2B5EF4-FFF2-40B4-BE49-F238E27FC236}">
                <a16:creationId xmlns:a16="http://schemas.microsoft.com/office/drawing/2014/main" id="{A6B5C6C0-EA07-30D5-CC06-C70ED7C219E6}"/>
              </a:ext>
            </a:extLst>
          </p:cNvPr>
          <p:cNvSpPr>
            <a:spLocks noGrp="1"/>
          </p:cNvSpPr>
          <p:nvPr>
            <p:ph type="subTitle" idx="1"/>
          </p:nvPr>
        </p:nvSpPr>
        <p:spPr>
          <a:xfrm>
            <a:off x="5542184" y="3369141"/>
            <a:ext cx="5325624" cy="3021073"/>
          </a:xfrm>
        </p:spPr>
        <p:txBody>
          <a:bodyPr/>
          <a:lstStyle/>
          <a:p>
            <a:r>
              <a:rPr lang="nb-NO" dirty="0"/>
              <a:t>Sigøynerutvalgets arbeid førte til en stortingsmelding om utforming av tiltak som bosetting, undervisning og arbeid for romer. Stortingsmeldingen markerte et viktig skifte i myndighetenes holdning mot romer, fra en strategi om tilpasning til majoritetssamfunnet, til en politikk som i større grad respekterte romers rettigheter og kultur.</a:t>
            </a:r>
          </a:p>
        </p:txBody>
      </p:sp>
      <p:sp>
        <p:nvSpPr>
          <p:cNvPr id="4" name="Plassholder for tekst 3">
            <a:extLst>
              <a:ext uri="{FF2B5EF4-FFF2-40B4-BE49-F238E27FC236}">
                <a16:creationId xmlns:a16="http://schemas.microsoft.com/office/drawing/2014/main" id="{91EB1CF5-B07A-1CAB-538F-DBED80379E10}"/>
              </a:ext>
            </a:extLst>
          </p:cNvPr>
          <p:cNvSpPr>
            <a:spLocks noGrp="1"/>
          </p:cNvSpPr>
          <p:nvPr>
            <p:ph type="body" sz="quarter" idx="13"/>
          </p:nvPr>
        </p:nvSpPr>
        <p:spPr/>
        <p:txBody>
          <a:bodyPr/>
          <a:lstStyle/>
          <a:p>
            <a:r>
              <a:rPr lang="nb-NO" dirty="0"/>
              <a:t>1962:</a:t>
            </a:r>
          </a:p>
        </p:txBody>
      </p:sp>
    </p:spTree>
    <p:extLst>
      <p:ext uri="{BB962C8B-B14F-4D97-AF65-F5344CB8AC3E}">
        <p14:creationId xmlns:p14="http://schemas.microsoft.com/office/powerpoint/2010/main" val="31934761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0F0AD4-0FC5-0A9C-6204-B8893827E6F2}"/>
              </a:ext>
            </a:extLst>
          </p:cNvPr>
          <p:cNvSpPr>
            <a:spLocks noGrp="1"/>
          </p:cNvSpPr>
          <p:nvPr>
            <p:ph type="title"/>
          </p:nvPr>
        </p:nvSpPr>
        <p:spPr/>
        <p:txBody>
          <a:bodyPr/>
          <a:lstStyle/>
          <a:p>
            <a:r>
              <a:rPr lang="nb-NO" dirty="0"/>
              <a:t>Finnskogdagene arrangeres for første gang</a:t>
            </a:r>
          </a:p>
        </p:txBody>
      </p:sp>
      <p:sp>
        <p:nvSpPr>
          <p:cNvPr id="3" name="Plassholder for tekst 2">
            <a:extLst>
              <a:ext uri="{FF2B5EF4-FFF2-40B4-BE49-F238E27FC236}">
                <a16:creationId xmlns:a16="http://schemas.microsoft.com/office/drawing/2014/main" id="{8AB57917-3BF0-4159-99FC-6E8703640357}"/>
              </a:ext>
            </a:extLst>
          </p:cNvPr>
          <p:cNvSpPr>
            <a:spLocks noGrp="1"/>
          </p:cNvSpPr>
          <p:nvPr>
            <p:ph type="body" sz="quarter" idx="13"/>
          </p:nvPr>
        </p:nvSpPr>
        <p:spPr/>
        <p:txBody>
          <a:bodyPr/>
          <a:lstStyle/>
          <a:p>
            <a:r>
              <a:rPr lang="nb-NO" dirty="0"/>
              <a:t>1970:</a:t>
            </a:r>
          </a:p>
        </p:txBody>
      </p:sp>
    </p:spTree>
    <p:extLst>
      <p:ext uri="{BB962C8B-B14F-4D97-AF65-F5344CB8AC3E}">
        <p14:creationId xmlns:p14="http://schemas.microsoft.com/office/powerpoint/2010/main" val="28094246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5071AB-587A-6E8A-9C15-C1517A145220}"/>
              </a:ext>
            </a:extLst>
          </p:cNvPr>
          <p:cNvSpPr>
            <a:spLocks noGrp="1"/>
          </p:cNvSpPr>
          <p:nvPr>
            <p:ph type="title"/>
          </p:nvPr>
        </p:nvSpPr>
        <p:spPr>
          <a:xfrm>
            <a:off x="4157579" y="3078090"/>
            <a:ext cx="5914268" cy="2889232"/>
          </a:xfrm>
        </p:spPr>
        <p:txBody>
          <a:bodyPr/>
          <a:lstStyle/>
          <a:p>
            <a:r>
              <a:rPr lang="nb-NO" dirty="0"/>
              <a:t>Norge ratifiserer FNs rasediskrimineringskonvensjon</a:t>
            </a:r>
          </a:p>
        </p:txBody>
      </p:sp>
      <p:sp>
        <p:nvSpPr>
          <p:cNvPr id="3" name="Plassholder for tekst 2">
            <a:extLst>
              <a:ext uri="{FF2B5EF4-FFF2-40B4-BE49-F238E27FC236}">
                <a16:creationId xmlns:a16="http://schemas.microsoft.com/office/drawing/2014/main" id="{DEDDF41C-9DF1-DDF5-8A99-DBC4DF565A7A}"/>
              </a:ext>
            </a:extLst>
          </p:cNvPr>
          <p:cNvSpPr>
            <a:spLocks noGrp="1"/>
          </p:cNvSpPr>
          <p:nvPr>
            <p:ph type="body" sz="quarter" idx="13"/>
          </p:nvPr>
        </p:nvSpPr>
        <p:spPr/>
        <p:txBody>
          <a:bodyPr/>
          <a:lstStyle/>
          <a:p>
            <a:r>
              <a:rPr lang="nb-NO" dirty="0"/>
              <a:t>1970:</a:t>
            </a:r>
          </a:p>
        </p:txBody>
      </p:sp>
    </p:spTree>
    <p:extLst>
      <p:ext uri="{BB962C8B-B14F-4D97-AF65-F5344CB8AC3E}">
        <p14:creationId xmlns:p14="http://schemas.microsoft.com/office/powerpoint/2010/main" val="120976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9ADDEF-2B7B-700E-9956-FC06DB24DE77}"/>
              </a:ext>
            </a:extLst>
          </p:cNvPr>
          <p:cNvSpPr>
            <a:spLocks noGrp="1"/>
          </p:cNvSpPr>
          <p:nvPr>
            <p:ph type="title"/>
          </p:nvPr>
        </p:nvSpPr>
        <p:spPr>
          <a:xfrm>
            <a:off x="2541279" y="600701"/>
            <a:ext cx="4625041" cy="1452282"/>
          </a:xfrm>
        </p:spPr>
        <p:txBody>
          <a:bodyPr>
            <a:normAutofit fontScale="90000"/>
          </a:bodyPr>
          <a:lstStyle/>
          <a:p>
            <a:r>
              <a:rPr lang="nb-NO" dirty="0"/>
              <a:t>Konsekvenser av reformasjonen for rom/romanifolket i Danmark-Norge</a:t>
            </a:r>
          </a:p>
        </p:txBody>
      </p:sp>
      <p:sp>
        <p:nvSpPr>
          <p:cNvPr id="3" name="Plassholder for tekst 2">
            <a:extLst>
              <a:ext uri="{FF2B5EF4-FFF2-40B4-BE49-F238E27FC236}">
                <a16:creationId xmlns:a16="http://schemas.microsoft.com/office/drawing/2014/main" id="{21FB113A-7049-EC2B-B2A7-EDF6D5E6F2E8}"/>
              </a:ext>
            </a:extLst>
          </p:cNvPr>
          <p:cNvSpPr>
            <a:spLocks noGrp="1"/>
          </p:cNvSpPr>
          <p:nvPr>
            <p:ph type="body" sz="quarter" idx="13"/>
          </p:nvPr>
        </p:nvSpPr>
        <p:spPr/>
        <p:txBody>
          <a:bodyPr/>
          <a:lstStyle/>
          <a:p>
            <a:r>
              <a:rPr lang="nb-NO" dirty="0"/>
              <a:t>1536:</a:t>
            </a:r>
          </a:p>
        </p:txBody>
      </p:sp>
      <p:sp>
        <p:nvSpPr>
          <p:cNvPr id="4" name="Undertittel 3">
            <a:extLst>
              <a:ext uri="{FF2B5EF4-FFF2-40B4-BE49-F238E27FC236}">
                <a16:creationId xmlns:a16="http://schemas.microsoft.com/office/drawing/2014/main" id="{FAB6A528-5F9B-64E1-A4F9-AAEC0EC54EF7}"/>
              </a:ext>
            </a:extLst>
          </p:cNvPr>
          <p:cNvSpPr>
            <a:spLocks noGrp="1"/>
          </p:cNvSpPr>
          <p:nvPr>
            <p:ph type="subTitle" idx="14"/>
          </p:nvPr>
        </p:nvSpPr>
        <p:spPr>
          <a:xfrm>
            <a:off x="4372950" y="3460530"/>
            <a:ext cx="6208647" cy="3021073"/>
          </a:xfrm>
        </p:spPr>
        <p:txBody>
          <a:bodyPr/>
          <a:lstStyle/>
          <a:p>
            <a:pPr>
              <a:lnSpc>
                <a:spcPct val="100000"/>
              </a:lnSpc>
            </a:pPr>
            <a:r>
              <a:rPr lang="nb-NO" dirty="0"/>
              <a:t>I 1536 ble reformasjonen innført i Danmark-Norge. Siden romer og romanifolk/tatere ikke var bofaste, ble de av myndighetene opplevd som vanskelige å skattlegge og ansett som uønskede. Kongen utstedte de første utvisningsordrene på tatere. Noen år senere nektet kirken å begrave omreisende i signet jord. </a:t>
            </a:r>
          </a:p>
        </p:txBody>
      </p:sp>
    </p:spTree>
    <p:extLst>
      <p:ext uri="{BB962C8B-B14F-4D97-AF65-F5344CB8AC3E}">
        <p14:creationId xmlns:p14="http://schemas.microsoft.com/office/powerpoint/2010/main" val="1271783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D43455-6316-71E2-F166-67727ADE6230}"/>
              </a:ext>
            </a:extLst>
          </p:cNvPr>
          <p:cNvSpPr>
            <a:spLocks noGrp="1"/>
          </p:cNvSpPr>
          <p:nvPr>
            <p:ph type="title"/>
          </p:nvPr>
        </p:nvSpPr>
        <p:spPr>
          <a:xfrm>
            <a:off x="5605382" y="645569"/>
            <a:ext cx="4036160" cy="2889232"/>
          </a:xfrm>
        </p:spPr>
        <p:txBody>
          <a:bodyPr/>
          <a:lstStyle/>
          <a:p>
            <a:r>
              <a:rPr lang="nb-NO" dirty="0"/>
              <a:t>Den første verdenskongressen for rom</a:t>
            </a:r>
          </a:p>
        </p:txBody>
      </p:sp>
      <p:sp>
        <p:nvSpPr>
          <p:cNvPr id="3" name="Plassholder for tekst 2">
            <a:extLst>
              <a:ext uri="{FF2B5EF4-FFF2-40B4-BE49-F238E27FC236}">
                <a16:creationId xmlns:a16="http://schemas.microsoft.com/office/drawing/2014/main" id="{A4274193-A651-E89F-13B1-8DBE3BDFF267}"/>
              </a:ext>
            </a:extLst>
          </p:cNvPr>
          <p:cNvSpPr>
            <a:spLocks noGrp="1"/>
          </p:cNvSpPr>
          <p:nvPr>
            <p:ph type="body" sz="quarter" idx="13"/>
          </p:nvPr>
        </p:nvSpPr>
        <p:spPr/>
        <p:txBody>
          <a:bodyPr/>
          <a:lstStyle/>
          <a:p>
            <a:r>
              <a:rPr lang="nb-NO" dirty="0"/>
              <a:t>1971:</a:t>
            </a:r>
          </a:p>
        </p:txBody>
      </p:sp>
    </p:spTree>
    <p:extLst>
      <p:ext uri="{BB962C8B-B14F-4D97-AF65-F5344CB8AC3E}">
        <p14:creationId xmlns:p14="http://schemas.microsoft.com/office/powerpoint/2010/main" val="3733229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B32991-3630-6622-639C-B50A44E77417}"/>
              </a:ext>
            </a:extLst>
          </p:cNvPr>
          <p:cNvSpPr>
            <a:spLocks noGrp="1"/>
          </p:cNvSpPr>
          <p:nvPr>
            <p:ph type="title"/>
          </p:nvPr>
        </p:nvSpPr>
        <p:spPr>
          <a:xfrm>
            <a:off x="4668567" y="3010854"/>
            <a:ext cx="4704033" cy="2889232"/>
          </a:xfrm>
        </p:spPr>
        <p:txBody>
          <a:bodyPr/>
          <a:lstStyle/>
          <a:p>
            <a:r>
              <a:rPr lang="nb-NO" dirty="0"/>
              <a:t>Norge ratifiserer FN konvensjonen om sivile og politiske rettigheter</a:t>
            </a:r>
          </a:p>
        </p:txBody>
      </p:sp>
      <p:sp>
        <p:nvSpPr>
          <p:cNvPr id="3" name="Plassholder for tekst 2">
            <a:extLst>
              <a:ext uri="{FF2B5EF4-FFF2-40B4-BE49-F238E27FC236}">
                <a16:creationId xmlns:a16="http://schemas.microsoft.com/office/drawing/2014/main" id="{17C236EF-0481-2D05-E99B-DF78B2B46555}"/>
              </a:ext>
            </a:extLst>
          </p:cNvPr>
          <p:cNvSpPr>
            <a:spLocks noGrp="1"/>
          </p:cNvSpPr>
          <p:nvPr>
            <p:ph type="body" sz="quarter" idx="13"/>
          </p:nvPr>
        </p:nvSpPr>
        <p:spPr/>
        <p:txBody>
          <a:bodyPr/>
          <a:lstStyle/>
          <a:p>
            <a:r>
              <a:rPr lang="nb-NO" dirty="0"/>
              <a:t>1972:</a:t>
            </a:r>
          </a:p>
        </p:txBody>
      </p:sp>
    </p:spTree>
    <p:extLst>
      <p:ext uri="{BB962C8B-B14F-4D97-AF65-F5344CB8AC3E}">
        <p14:creationId xmlns:p14="http://schemas.microsoft.com/office/powerpoint/2010/main" val="298376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8B55C6-6F9A-326F-775E-7E8AD1226AC9}"/>
              </a:ext>
            </a:extLst>
          </p:cNvPr>
          <p:cNvSpPr>
            <a:spLocks noGrp="1"/>
          </p:cNvSpPr>
          <p:nvPr>
            <p:ph type="ctrTitle"/>
          </p:nvPr>
        </p:nvSpPr>
        <p:spPr>
          <a:xfrm>
            <a:off x="1888968" y="1009891"/>
            <a:ext cx="3678114" cy="2419109"/>
          </a:xfrm>
        </p:spPr>
        <p:txBody>
          <a:bodyPr/>
          <a:lstStyle/>
          <a:p>
            <a:r>
              <a:rPr lang="nb-NO" dirty="0"/>
              <a:t>Folkeaksjonen mot utbyggingen av Alta-Kautokeino vassdraget</a:t>
            </a:r>
          </a:p>
        </p:txBody>
      </p:sp>
      <p:sp>
        <p:nvSpPr>
          <p:cNvPr id="3" name="Undertittel 2">
            <a:extLst>
              <a:ext uri="{FF2B5EF4-FFF2-40B4-BE49-F238E27FC236}">
                <a16:creationId xmlns:a16="http://schemas.microsoft.com/office/drawing/2014/main" id="{A0BC562A-DCA0-DA51-D2C9-5D78B1FD507D}"/>
              </a:ext>
            </a:extLst>
          </p:cNvPr>
          <p:cNvSpPr>
            <a:spLocks noGrp="1"/>
          </p:cNvSpPr>
          <p:nvPr>
            <p:ph type="subTitle" idx="1"/>
          </p:nvPr>
        </p:nvSpPr>
        <p:spPr>
          <a:xfrm>
            <a:off x="4921035" y="3429000"/>
            <a:ext cx="5903847" cy="3021073"/>
          </a:xfrm>
        </p:spPr>
        <p:txBody>
          <a:bodyPr>
            <a:normAutofit fontScale="85000" lnSpcReduction="20000"/>
          </a:bodyPr>
          <a:lstStyle/>
          <a:p>
            <a:r>
              <a:rPr lang="nb-NO" dirty="0"/>
              <a:t> I 1968 fremmet regjeringen forslag om utbygging av Alta-Kautokeinovassdraget. Utbyggingen truet både samisk reindrift og kultur, samtidig som den fikk miljømessige konsekvenser for plante- og dyrelivet i området. Folkeaksjonen mot utbygging av Alta-Kautokeinovassdraget ble etablert i 1978, og brukte underskriftskampanjer, demonstrasjoner, sultestreik og sivil ulydighet som virkemiddel for å stoppe utbyggingen. Saken vakte stort engasjement i hele Norge, og flere steder ble det organisert demonstrasjonstog mot utbyggingen.  Utbyggingssaken ble også ført for retten i flere runder, men høyesterett erklærte til slutt utbyggingen for lovlig. Altasaken førte til en betydelig endring i norsk samepolitikk, blant annet innføringen av sameloven og etter hvert etableringen av Sametinget. </a:t>
            </a:r>
          </a:p>
        </p:txBody>
      </p:sp>
      <p:sp>
        <p:nvSpPr>
          <p:cNvPr id="4" name="Plassholder for tekst 3">
            <a:extLst>
              <a:ext uri="{FF2B5EF4-FFF2-40B4-BE49-F238E27FC236}">
                <a16:creationId xmlns:a16="http://schemas.microsoft.com/office/drawing/2014/main" id="{9B749CF9-F2A5-AED4-7E54-2E4A0C85A9D2}"/>
              </a:ext>
            </a:extLst>
          </p:cNvPr>
          <p:cNvSpPr>
            <a:spLocks noGrp="1"/>
          </p:cNvSpPr>
          <p:nvPr>
            <p:ph type="body" sz="quarter" idx="13"/>
          </p:nvPr>
        </p:nvSpPr>
        <p:spPr>
          <a:xfrm>
            <a:off x="512979" y="3832643"/>
            <a:ext cx="1622425" cy="914119"/>
          </a:xfrm>
        </p:spPr>
        <p:txBody>
          <a:bodyPr>
            <a:normAutofit fontScale="92500" lnSpcReduction="20000"/>
          </a:bodyPr>
          <a:lstStyle/>
          <a:p>
            <a:pPr algn="l"/>
            <a:r>
              <a:rPr lang="nb-NO" dirty="0"/>
              <a:t>1978 -1982: </a:t>
            </a:r>
          </a:p>
        </p:txBody>
      </p:sp>
    </p:spTree>
    <p:extLst>
      <p:ext uri="{BB962C8B-B14F-4D97-AF65-F5344CB8AC3E}">
        <p14:creationId xmlns:p14="http://schemas.microsoft.com/office/powerpoint/2010/main" val="40381172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5FDAAB-8B04-A007-C4E6-F913B3D7AD20}"/>
              </a:ext>
            </a:extLst>
          </p:cNvPr>
          <p:cNvSpPr>
            <a:spLocks noGrp="1"/>
          </p:cNvSpPr>
          <p:nvPr>
            <p:ph type="title"/>
          </p:nvPr>
        </p:nvSpPr>
        <p:spPr/>
        <p:txBody>
          <a:bodyPr/>
          <a:lstStyle/>
          <a:p>
            <a:r>
              <a:rPr lang="nb-NO" dirty="0" err="1"/>
              <a:t>Duodjeforeningen</a:t>
            </a:r>
            <a:r>
              <a:rPr lang="nb-NO" dirty="0"/>
              <a:t> i Tysfjord etableres</a:t>
            </a:r>
          </a:p>
        </p:txBody>
      </p:sp>
      <p:sp>
        <p:nvSpPr>
          <p:cNvPr id="3" name="Plassholder for tekst 2">
            <a:extLst>
              <a:ext uri="{FF2B5EF4-FFF2-40B4-BE49-F238E27FC236}">
                <a16:creationId xmlns:a16="http://schemas.microsoft.com/office/drawing/2014/main" id="{F2D7BD82-486A-4729-BAF0-6BC1B0B9C306}"/>
              </a:ext>
            </a:extLst>
          </p:cNvPr>
          <p:cNvSpPr>
            <a:spLocks noGrp="1"/>
          </p:cNvSpPr>
          <p:nvPr>
            <p:ph type="body" sz="quarter" idx="13"/>
          </p:nvPr>
        </p:nvSpPr>
        <p:spPr/>
        <p:txBody>
          <a:bodyPr/>
          <a:lstStyle/>
          <a:p>
            <a:r>
              <a:rPr lang="nb-NO" dirty="0"/>
              <a:t>1981:</a:t>
            </a:r>
          </a:p>
        </p:txBody>
      </p:sp>
      <p:sp>
        <p:nvSpPr>
          <p:cNvPr id="4" name="Undertittel 3">
            <a:extLst>
              <a:ext uri="{FF2B5EF4-FFF2-40B4-BE49-F238E27FC236}">
                <a16:creationId xmlns:a16="http://schemas.microsoft.com/office/drawing/2014/main" id="{E8BDFE14-4B05-ACF3-CF5C-28A111FC2EBB}"/>
              </a:ext>
            </a:extLst>
          </p:cNvPr>
          <p:cNvSpPr>
            <a:spLocks noGrp="1"/>
          </p:cNvSpPr>
          <p:nvPr>
            <p:ph type="subTitle" idx="14"/>
          </p:nvPr>
        </p:nvSpPr>
        <p:spPr>
          <a:xfrm>
            <a:off x="5329517" y="3539666"/>
            <a:ext cx="4446495" cy="2828299"/>
          </a:xfrm>
        </p:spPr>
        <p:txBody>
          <a:bodyPr/>
          <a:lstStyle/>
          <a:p>
            <a:r>
              <a:rPr lang="nb-NO" dirty="0"/>
              <a:t>Opprettelsen av </a:t>
            </a:r>
            <a:r>
              <a:rPr lang="nb-NO" dirty="0" err="1"/>
              <a:t>Doudjeforeningen</a:t>
            </a:r>
            <a:r>
              <a:rPr lang="nb-NO" dirty="0"/>
              <a:t> i Tysfjord har vært viktig for å ivareta lulesamisk kultur. </a:t>
            </a:r>
          </a:p>
        </p:txBody>
      </p:sp>
    </p:spTree>
    <p:extLst>
      <p:ext uri="{BB962C8B-B14F-4D97-AF65-F5344CB8AC3E}">
        <p14:creationId xmlns:p14="http://schemas.microsoft.com/office/powerpoint/2010/main" val="38247341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4DB084-13F2-4051-F45A-1760D86CCEE9}"/>
              </a:ext>
            </a:extLst>
          </p:cNvPr>
          <p:cNvSpPr>
            <a:spLocks noGrp="1"/>
          </p:cNvSpPr>
          <p:nvPr>
            <p:ph type="ctrTitle"/>
          </p:nvPr>
        </p:nvSpPr>
        <p:spPr>
          <a:xfrm>
            <a:off x="2232022" y="817117"/>
            <a:ext cx="2790608" cy="2419109"/>
          </a:xfrm>
        </p:spPr>
        <p:txBody>
          <a:bodyPr/>
          <a:lstStyle/>
          <a:p>
            <a:r>
              <a:rPr lang="nb-NO" dirty="0"/>
              <a:t>ILO-konvensjon </a:t>
            </a:r>
            <a:r>
              <a:rPr lang="nb-NO" dirty="0" err="1"/>
              <a:t>nr</a:t>
            </a:r>
            <a:r>
              <a:rPr lang="nb-NO" dirty="0"/>
              <a:t> 169 vedtas i </a:t>
            </a:r>
            <a:r>
              <a:rPr lang="nb-NO" dirty="0" err="1"/>
              <a:t>Geneve</a:t>
            </a:r>
            <a:endParaRPr lang="nb-NO" dirty="0"/>
          </a:p>
        </p:txBody>
      </p:sp>
      <p:sp>
        <p:nvSpPr>
          <p:cNvPr id="3" name="Undertittel 2">
            <a:extLst>
              <a:ext uri="{FF2B5EF4-FFF2-40B4-BE49-F238E27FC236}">
                <a16:creationId xmlns:a16="http://schemas.microsoft.com/office/drawing/2014/main" id="{30E623BC-4A16-9D47-A80B-A92FB6347678}"/>
              </a:ext>
            </a:extLst>
          </p:cNvPr>
          <p:cNvSpPr>
            <a:spLocks noGrp="1"/>
          </p:cNvSpPr>
          <p:nvPr>
            <p:ph type="subTitle" idx="1"/>
          </p:nvPr>
        </p:nvSpPr>
        <p:spPr>
          <a:xfrm>
            <a:off x="5364789" y="3236226"/>
            <a:ext cx="5106178" cy="3021073"/>
          </a:xfrm>
        </p:spPr>
        <p:txBody>
          <a:bodyPr/>
          <a:lstStyle/>
          <a:p>
            <a:r>
              <a:rPr lang="nb-NO" dirty="0"/>
              <a:t>Konvensjon som slår fast særrettigheter til urfolk og stammefolk. Den forpliktet stater å konsultere urfolk og stammefolk i alle saker som berører deres kulturelle arv og livsform. Konvensjonen ble ratifisert av Norge i 1990.</a:t>
            </a:r>
          </a:p>
        </p:txBody>
      </p:sp>
      <p:sp>
        <p:nvSpPr>
          <p:cNvPr id="4" name="Plassholder for tekst 3">
            <a:extLst>
              <a:ext uri="{FF2B5EF4-FFF2-40B4-BE49-F238E27FC236}">
                <a16:creationId xmlns:a16="http://schemas.microsoft.com/office/drawing/2014/main" id="{B153444C-6799-D2CE-E00D-E8BD7C7690DC}"/>
              </a:ext>
            </a:extLst>
          </p:cNvPr>
          <p:cNvSpPr>
            <a:spLocks noGrp="1"/>
          </p:cNvSpPr>
          <p:nvPr>
            <p:ph type="body" sz="quarter" idx="13"/>
          </p:nvPr>
        </p:nvSpPr>
        <p:spPr/>
        <p:txBody>
          <a:bodyPr/>
          <a:lstStyle/>
          <a:p>
            <a:r>
              <a:rPr lang="nb-NO" dirty="0"/>
              <a:t>1989:</a:t>
            </a:r>
          </a:p>
        </p:txBody>
      </p:sp>
    </p:spTree>
    <p:extLst>
      <p:ext uri="{BB962C8B-B14F-4D97-AF65-F5344CB8AC3E}">
        <p14:creationId xmlns:p14="http://schemas.microsoft.com/office/powerpoint/2010/main" val="14278040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77EBF4-D004-3524-1D10-1FD57B33F104}"/>
              </a:ext>
            </a:extLst>
          </p:cNvPr>
          <p:cNvSpPr>
            <a:spLocks noGrp="1"/>
          </p:cNvSpPr>
          <p:nvPr>
            <p:ph type="title"/>
          </p:nvPr>
        </p:nvSpPr>
        <p:spPr/>
        <p:txBody>
          <a:bodyPr/>
          <a:lstStyle/>
          <a:p>
            <a:r>
              <a:rPr lang="nb-NO" dirty="0"/>
              <a:t> Åpningen av det første </a:t>
            </a:r>
            <a:r>
              <a:rPr lang="nb-NO" dirty="0" err="1"/>
              <a:t>Sámediggi</a:t>
            </a:r>
            <a:r>
              <a:rPr lang="nb-NO" dirty="0"/>
              <a:t>/Sametinget i Kautokeino</a:t>
            </a:r>
          </a:p>
        </p:txBody>
      </p:sp>
      <p:sp>
        <p:nvSpPr>
          <p:cNvPr id="3" name="Plassholder for tekst 2">
            <a:extLst>
              <a:ext uri="{FF2B5EF4-FFF2-40B4-BE49-F238E27FC236}">
                <a16:creationId xmlns:a16="http://schemas.microsoft.com/office/drawing/2014/main" id="{F1D911F1-5FE5-4FFE-7C89-D0C4ECA93F64}"/>
              </a:ext>
            </a:extLst>
          </p:cNvPr>
          <p:cNvSpPr>
            <a:spLocks noGrp="1"/>
          </p:cNvSpPr>
          <p:nvPr>
            <p:ph type="body" sz="quarter" idx="13"/>
          </p:nvPr>
        </p:nvSpPr>
        <p:spPr/>
        <p:txBody>
          <a:bodyPr/>
          <a:lstStyle/>
          <a:p>
            <a:r>
              <a:rPr lang="nb-NO" dirty="0"/>
              <a:t>1989:</a:t>
            </a:r>
          </a:p>
        </p:txBody>
      </p:sp>
      <p:sp>
        <p:nvSpPr>
          <p:cNvPr id="4" name="Undertittel 3">
            <a:extLst>
              <a:ext uri="{FF2B5EF4-FFF2-40B4-BE49-F238E27FC236}">
                <a16:creationId xmlns:a16="http://schemas.microsoft.com/office/drawing/2014/main" id="{624ECE10-A14F-5362-D4B5-483CACE0795A}"/>
              </a:ext>
            </a:extLst>
          </p:cNvPr>
          <p:cNvSpPr>
            <a:spLocks noGrp="1"/>
          </p:cNvSpPr>
          <p:nvPr>
            <p:ph type="subTitle" idx="14"/>
          </p:nvPr>
        </p:nvSpPr>
        <p:spPr>
          <a:xfrm>
            <a:off x="4226859" y="3526219"/>
            <a:ext cx="6033249" cy="2828299"/>
          </a:xfrm>
        </p:spPr>
        <p:txBody>
          <a:bodyPr/>
          <a:lstStyle/>
          <a:p>
            <a:r>
              <a:rPr lang="nb-NO" dirty="0"/>
              <a:t>«Sametinget skal styrke samenes politiske stilling og fremme samenes interesser i Norge, bidra til en likeverdig og rettferdig behandling av det samiske folket og arbeide med å legge forholdene til rette for at samene kan sikre og utvikle sitt språk, sin kultur og sitt samfunnsliv» (</a:t>
            </a:r>
            <a:r>
              <a:rPr lang="nb-NO" dirty="0" err="1"/>
              <a:t>www.sametinget.no</a:t>
            </a:r>
            <a:r>
              <a:rPr lang="nb-NO" dirty="0"/>
              <a:t>).</a:t>
            </a:r>
          </a:p>
        </p:txBody>
      </p:sp>
    </p:spTree>
    <p:extLst>
      <p:ext uri="{BB962C8B-B14F-4D97-AF65-F5344CB8AC3E}">
        <p14:creationId xmlns:p14="http://schemas.microsoft.com/office/powerpoint/2010/main" val="21760612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A8CDFF-57DF-2865-0ABD-C19A4EBFC0FC}"/>
              </a:ext>
            </a:extLst>
          </p:cNvPr>
          <p:cNvSpPr>
            <a:spLocks noGrp="1"/>
          </p:cNvSpPr>
          <p:nvPr>
            <p:ph type="ctrTitle"/>
          </p:nvPr>
        </p:nvSpPr>
        <p:spPr>
          <a:xfrm>
            <a:off x="2040031" y="1009891"/>
            <a:ext cx="3005761" cy="2419109"/>
          </a:xfrm>
        </p:spPr>
        <p:txBody>
          <a:bodyPr/>
          <a:lstStyle/>
          <a:p>
            <a:r>
              <a:rPr lang="nb-NO" dirty="0"/>
              <a:t>Offisiell beklagelse til samene</a:t>
            </a:r>
          </a:p>
        </p:txBody>
      </p:sp>
      <p:sp>
        <p:nvSpPr>
          <p:cNvPr id="3" name="Undertittel 2">
            <a:extLst>
              <a:ext uri="{FF2B5EF4-FFF2-40B4-BE49-F238E27FC236}">
                <a16:creationId xmlns:a16="http://schemas.microsoft.com/office/drawing/2014/main" id="{1CDA93E4-DA78-8CA7-0FDE-2AD0B3DA7758}"/>
              </a:ext>
            </a:extLst>
          </p:cNvPr>
          <p:cNvSpPr>
            <a:spLocks noGrp="1"/>
          </p:cNvSpPr>
          <p:nvPr>
            <p:ph type="subTitle" idx="1"/>
          </p:nvPr>
        </p:nvSpPr>
        <p:spPr>
          <a:xfrm>
            <a:off x="4826905" y="3429000"/>
            <a:ext cx="6208647" cy="3021073"/>
          </a:xfrm>
        </p:spPr>
        <p:txBody>
          <a:bodyPr/>
          <a:lstStyle/>
          <a:p>
            <a:r>
              <a:rPr lang="nb-NO" dirty="0"/>
              <a:t>I dag må vi beklage den urett den norske stat tidligere har påført det samiske folk gjennom en hard fornorskningspolitikk. Den norske stat har derfor et særlig ansvar for å legge forholdene til rette for at det samiske folk skal kunne bygge et sterkt og levedyktig samfunn. Dette er en hevdvunnen rett basert på samenes tilstedeværelse i sine områder som går langt tilbake i tiden (kong Harald V, 1997).</a:t>
            </a:r>
          </a:p>
        </p:txBody>
      </p:sp>
      <p:sp>
        <p:nvSpPr>
          <p:cNvPr id="4" name="Plassholder for tekst 3">
            <a:extLst>
              <a:ext uri="{FF2B5EF4-FFF2-40B4-BE49-F238E27FC236}">
                <a16:creationId xmlns:a16="http://schemas.microsoft.com/office/drawing/2014/main" id="{095C6AF8-1EEE-C141-875B-02C6D1C40A6E}"/>
              </a:ext>
            </a:extLst>
          </p:cNvPr>
          <p:cNvSpPr>
            <a:spLocks noGrp="1"/>
          </p:cNvSpPr>
          <p:nvPr>
            <p:ph type="body" sz="quarter" idx="13"/>
          </p:nvPr>
        </p:nvSpPr>
        <p:spPr/>
        <p:txBody>
          <a:bodyPr/>
          <a:lstStyle/>
          <a:p>
            <a:r>
              <a:rPr lang="nb-NO" dirty="0"/>
              <a:t>1997:</a:t>
            </a:r>
          </a:p>
        </p:txBody>
      </p:sp>
    </p:spTree>
    <p:extLst>
      <p:ext uri="{BB962C8B-B14F-4D97-AF65-F5344CB8AC3E}">
        <p14:creationId xmlns:p14="http://schemas.microsoft.com/office/powerpoint/2010/main" val="1089528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AF91666-0C6A-2C21-DEB8-1D53063E287E}"/>
              </a:ext>
            </a:extLst>
          </p:cNvPr>
          <p:cNvSpPr>
            <a:spLocks noGrp="1"/>
          </p:cNvSpPr>
          <p:nvPr>
            <p:ph type="title"/>
          </p:nvPr>
        </p:nvSpPr>
        <p:spPr>
          <a:xfrm>
            <a:off x="5457464" y="766592"/>
            <a:ext cx="4318548" cy="2889232"/>
          </a:xfrm>
        </p:spPr>
        <p:txBody>
          <a:bodyPr/>
          <a:lstStyle/>
          <a:p>
            <a:r>
              <a:rPr lang="nb-NO" dirty="0"/>
              <a:t> Offentlig beklagelse og oppreisning til romanifolk/tatere </a:t>
            </a:r>
          </a:p>
        </p:txBody>
      </p:sp>
      <p:sp>
        <p:nvSpPr>
          <p:cNvPr id="3" name="Plassholder for tekst 2">
            <a:extLst>
              <a:ext uri="{FF2B5EF4-FFF2-40B4-BE49-F238E27FC236}">
                <a16:creationId xmlns:a16="http://schemas.microsoft.com/office/drawing/2014/main" id="{05726442-0C75-5706-C288-9154310ACCCC}"/>
              </a:ext>
            </a:extLst>
          </p:cNvPr>
          <p:cNvSpPr>
            <a:spLocks noGrp="1"/>
          </p:cNvSpPr>
          <p:nvPr>
            <p:ph type="body" sz="quarter" idx="13"/>
          </p:nvPr>
        </p:nvSpPr>
        <p:spPr/>
        <p:txBody>
          <a:bodyPr/>
          <a:lstStyle/>
          <a:p>
            <a:r>
              <a:rPr lang="nb-NO" dirty="0"/>
              <a:t>1998:</a:t>
            </a:r>
          </a:p>
        </p:txBody>
      </p:sp>
    </p:spTree>
    <p:extLst>
      <p:ext uri="{BB962C8B-B14F-4D97-AF65-F5344CB8AC3E}">
        <p14:creationId xmlns:p14="http://schemas.microsoft.com/office/powerpoint/2010/main" val="2236493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A61FDD-33BE-BFF5-DAD0-5F777CD31E6A}"/>
              </a:ext>
            </a:extLst>
          </p:cNvPr>
          <p:cNvSpPr>
            <a:spLocks noGrp="1"/>
          </p:cNvSpPr>
          <p:nvPr>
            <p:ph type="title"/>
          </p:nvPr>
        </p:nvSpPr>
        <p:spPr>
          <a:xfrm>
            <a:off x="2377888" y="817056"/>
            <a:ext cx="5013512" cy="1452282"/>
          </a:xfrm>
        </p:spPr>
        <p:txBody>
          <a:bodyPr>
            <a:normAutofit fontScale="90000"/>
          </a:bodyPr>
          <a:lstStyle/>
          <a:p>
            <a:r>
              <a:rPr lang="nb-NO" dirty="0"/>
              <a:t>Jøder, romanifolk/tatere, romer, kvener og skogfinner får status som nasjonale minoriteter</a:t>
            </a:r>
          </a:p>
        </p:txBody>
      </p:sp>
      <p:sp>
        <p:nvSpPr>
          <p:cNvPr id="3" name="Plassholder for tekst 2">
            <a:extLst>
              <a:ext uri="{FF2B5EF4-FFF2-40B4-BE49-F238E27FC236}">
                <a16:creationId xmlns:a16="http://schemas.microsoft.com/office/drawing/2014/main" id="{E3B716BA-4207-615B-10C7-0846DB537991}"/>
              </a:ext>
            </a:extLst>
          </p:cNvPr>
          <p:cNvSpPr>
            <a:spLocks noGrp="1"/>
          </p:cNvSpPr>
          <p:nvPr>
            <p:ph type="body" sz="quarter" idx="13"/>
          </p:nvPr>
        </p:nvSpPr>
        <p:spPr/>
        <p:txBody>
          <a:bodyPr/>
          <a:lstStyle/>
          <a:p>
            <a:r>
              <a:rPr lang="nb-NO" dirty="0"/>
              <a:t>1999:</a:t>
            </a:r>
          </a:p>
        </p:txBody>
      </p:sp>
      <p:sp>
        <p:nvSpPr>
          <p:cNvPr id="4" name="Undertittel 3">
            <a:extLst>
              <a:ext uri="{FF2B5EF4-FFF2-40B4-BE49-F238E27FC236}">
                <a16:creationId xmlns:a16="http://schemas.microsoft.com/office/drawing/2014/main" id="{738708A6-7DFB-A1A4-D665-75CB267FDBA9}"/>
              </a:ext>
            </a:extLst>
          </p:cNvPr>
          <p:cNvSpPr>
            <a:spLocks noGrp="1"/>
          </p:cNvSpPr>
          <p:nvPr>
            <p:ph type="subTitle" idx="14"/>
          </p:nvPr>
        </p:nvSpPr>
        <p:spPr/>
        <p:txBody>
          <a:bodyPr/>
          <a:lstStyle/>
          <a:p>
            <a:r>
              <a:rPr lang="nb-NO" dirty="0"/>
              <a:t>Dette skjedde etter at Norge ratifiserte Europarådets rammekonvensjon om vern av nasjonale minoriteter fra 1995. Konvensjonens målsetning er å beskytte minoriteter mot diskriminering og forfølgelse. </a:t>
            </a:r>
          </a:p>
        </p:txBody>
      </p:sp>
    </p:spTree>
    <p:extLst>
      <p:ext uri="{BB962C8B-B14F-4D97-AF65-F5344CB8AC3E}">
        <p14:creationId xmlns:p14="http://schemas.microsoft.com/office/powerpoint/2010/main" val="35726595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688F9E-D701-66DA-378E-155B2DB903E1}"/>
              </a:ext>
            </a:extLst>
          </p:cNvPr>
          <p:cNvSpPr>
            <a:spLocks noGrp="1"/>
          </p:cNvSpPr>
          <p:nvPr>
            <p:ph type="ctrTitle"/>
          </p:nvPr>
        </p:nvSpPr>
        <p:spPr>
          <a:xfrm>
            <a:off x="1717301" y="884352"/>
            <a:ext cx="3651220" cy="2419109"/>
          </a:xfrm>
        </p:spPr>
        <p:txBody>
          <a:bodyPr/>
          <a:lstStyle/>
          <a:p>
            <a:r>
              <a:rPr lang="nb-NO" dirty="0"/>
              <a:t>Offentlig beklagelse til norske jøder </a:t>
            </a:r>
          </a:p>
        </p:txBody>
      </p:sp>
      <p:sp>
        <p:nvSpPr>
          <p:cNvPr id="3" name="Undertittel 2">
            <a:extLst>
              <a:ext uri="{FF2B5EF4-FFF2-40B4-BE49-F238E27FC236}">
                <a16:creationId xmlns:a16="http://schemas.microsoft.com/office/drawing/2014/main" id="{ADCB31E6-2EDB-0BFC-D739-EDACC55075CE}"/>
              </a:ext>
            </a:extLst>
          </p:cNvPr>
          <p:cNvSpPr>
            <a:spLocks noGrp="1"/>
          </p:cNvSpPr>
          <p:nvPr>
            <p:ph type="subTitle" idx="1"/>
          </p:nvPr>
        </p:nvSpPr>
        <p:spPr>
          <a:xfrm>
            <a:off x="5368521" y="3303461"/>
            <a:ext cx="5325624" cy="3021073"/>
          </a:xfrm>
        </p:spPr>
        <p:txBody>
          <a:bodyPr/>
          <a:lstStyle/>
          <a:p>
            <a:r>
              <a:rPr lang="nb-NO" dirty="0"/>
              <a:t>På Holocaustdagen, 27. januar 2012, beklaget den norske stat behandlingen jøder ble utsatt for under 2. verdenskrig i Norge. </a:t>
            </a:r>
          </a:p>
        </p:txBody>
      </p:sp>
      <p:sp>
        <p:nvSpPr>
          <p:cNvPr id="4" name="Plassholder for tekst 3">
            <a:extLst>
              <a:ext uri="{FF2B5EF4-FFF2-40B4-BE49-F238E27FC236}">
                <a16:creationId xmlns:a16="http://schemas.microsoft.com/office/drawing/2014/main" id="{0C51D63E-B9CC-A01F-BE64-1664AFD7C1A7}"/>
              </a:ext>
            </a:extLst>
          </p:cNvPr>
          <p:cNvSpPr>
            <a:spLocks noGrp="1"/>
          </p:cNvSpPr>
          <p:nvPr>
            <p:ph type="body" sz="quarter" idx="13"/>
          </p:nvPr>
        </p:nvSpPr>
        <p:spPr/>
        <p:txBody>
          <a:bodyPr/>
          <a:lstStyle/>
          <a:p>
            <a:r>
              <a:rPr lang="nb-NO" dirty="0"/>
              <a:t>2012:</a:t>
            </a:r>
          </a:p>
        </p:txBody>
      </p:sp>
    </p:spTree>
    <p:extLst>
      <p:ext uri="{BB962C8B-B14F-4D97-AF65-F5344CB8AC3E}">
        <p14:creationId xmlns:p14="http://schemas.microsoft.com/office/powerpoint/2010/main" val="229045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2F13CB-2DE9-EFE5-272B-A4B40D5ACF9B}"/>
              </a:ext>
            </a:extLst>
          </p:cNvPr>
          <p:cNvSpPr>
            <a:spLocks noGrp="1"/>
          </p:cNvSpPr>
          <p:nvPr>
            <p:ph type="title"/>
          </p:nvPr>
        </p:nvSpPr>
        <p:spPr/>
        <p:txBody>
          <a:bodyPr/>
          <a:lstStyle/>
          <a:p>
            <a:r>
              <a:rPr lang="nb-NO" dirty="0"/>
              <a:t>Bestemmelse om at tatere skal landsforvises fra Danmark-Norge</a:t>
            </a:r>
          </a:p>
        </p:txBody>
      </p:sp>
      <p:sp>
        <p:nvSpPr>
          <p:cNvPr id="3" name="Plassholder for tekst 2">
            <a:extLst>
              <a:ext uri="{FF2B5EF4-FFF2-40B4-BE49-F238E27FC236}">
                <a16:creationId xmlns:a16="http://schemas.microsoft.com/office/drawing/2014/main" id="{CEB972D6-A1F5-3153-65A6-0E7FC3CBE5AD}"/>
              </a:ext>
            </a:extLst>
          </p:cNvPr>
          <p:cNvSpPr>
            <a:spLocks noGrp="1"/>
          </p:cNvSpPr>
          <p:nvPr>
            <p:ph type="body" sz="quarter" idx="13"/>
          </p:nvPr>
        </p:nvSpPr>
        <p:spPr/>
        <p:txBody>
          <a:bodyPr/>
          <a:lstStyle/>
          <a:p>
            <a:r>
              <a:rPr lang="nb-NO" dirty="0"/>
              <a:t>1584:</a:t>
            </a:r>
          </a:p>
        </p:txBody>
      </p:sp>
    </p:spTree>
    <p:extLst>
      <p:ext uri="{BB962C8B-B14F-4D97-AF65-F5344CB8AC3E}">
        <p14:creationId xmlns:p14="http://schemas.microsoft.com/office/powerpoint/2010/main" val="2941366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15C4D7-4D3E-AFDB-0514-3958A499BF29}"/>
              </a:ext>
            </a:extLst>
          </p:cNvPr>
          <p:cNvSpPr>
            <a:spLocks noGrp="1"/>
          </p:cNvSpPr>
          <p:nvPr>
            <p:ph type="title"/>
          </p:nvPr>
        </p:nvSpPr>
        <p:spPr>
          <a:xfrm>
            <a:off x="5874891" y="726251"/>
            <a:ext cx="3054525" cy="2889232"/>
          </a:xfrm>
        </p:spPr>
        <p:txBody>
          <a:bodyPr/>
          <a:lstStyle/>
          <a:p>
            <a:r>
              <a:rPr lang="nb-NO" dirty="0"/>
              <a:t>Kvenflagget blir vedtatt</a:t>
            </a:r>
          </a:p>
        </p:txBody>
      </p:sp>
      <p:sp>
        <p:nvSpPr>
          <p:cNvPr id="3" name="Plassholder for tekst 2">
            <a:extLst>
              <a:ext uri="{FF2B5EF4-FFF2-40B4-BE49-F238E27FC236}">
                <a16:creationId xmlns:a16="http://schemas.microsoft.com/office/drawing/2014/main" id="{5EE7B5A9-8569-5E57-89DA-1B7E4AF69E2D}"/>
              </a:ext>
            </a:extLst>
          </p:cNvPr>
          <p:cNvSpPr>
            <a:spLocks noGrp="1"/>
          </p:cNvSpPr>
          <p:nvPr>
            <p:ph type="body" sz="quarter" idx="13"/>
          </p:nvPr>
        </p:nvSpPr>
        <p:spPr/>
        <p:txBody>
          <a:bodyPr/>
          <a:lstStyle/>
          <a:p>
            <a:r>
              <a:rPr lang="nb-NO" dirty="0"/>
              <a:t>2017:</a:t>
            </a:r>
          </a:p>
        </p:txBody>
      </p:sp>
    </p:spTree>
    <p:extLst>
      <p:ext uri="{BB962C8B-B14F-4D97-AF65-F5344CB8AC3E}">
        <p14:creationId xmlns:p14="http://schemas.microsoft.com/office/powerpoint/2010/main" val="375100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712B04-F982-6386-4219-ED39F2D034F4}"/>
              </a:ext>
            </a:extLst>
          </p:cNvPr>
          <p:cNvSpPr>
            <a:spLocks noGrp="1"/>
          </p:cNvSpPr>
          <p:nvPr>
            <p:ph type="title"/>
          </p:nvPr>
        </p:nvSpPr>
        <p:spPr/>
        <p:txBody>
          <a:bodyPr/>
          <a:lstStyle/>
          <a:p>
            <a:r>
              <a:rPr lang="nb-NO" dirty="0"/>
              <a:t>Kvenflagget blir vedtatt</a:t>
            </a:r>
          </a:p>
        </p:txBody>
      </p:sp>
      <p:sp>
        <p:nvSpPr>
          <p:cNvPr id="3" name="Plassholder for tekst 2">
            <a:extLst>
              <a:ext uri="{FF2B5EF4-FFF2-40B4-BE49-F238E27FC236}">
                <a16:creationId xmlns:a16="http://schemas.microsoft.com/office/drawing/2014/main" id="{3C164B7B-103A-7F80-4FCD-BE30A06F6547}"/>
              </a:ext>
            </a:extLst>
          </p:cNvPr>
          <p:cNvSpPr>
            <a:spLocks noGrp="1"/>
          </p:cNvSpPr>
          <p:nvPr>
            <p:ph type="body" sz="quarter" idx="13"/>
          </p:nvPr>
        </p:nvSpPr>
        <p:spPr/>
        <p:txBody>
          <a:bodyPr/>
          <a:lstStyle/>
          <a:p>
            <a:r>
              <a:rPr lang="nb-NO" dirty="0"/>
              <a:t>2017:</a:t>
            </a:r>
          </a:p>
        </p:txBody>
      </p:sp>
      <p:pic>
        <p:nvPicPr>
          <p:cNvPr id="6" name="Plassholder for bilde 5" descr="Et bilde som inneholder symbol, logo, Grafikk, sirkel&#10;&#10;Automatisk generert beskrivelse">
            <a:extLst>
              <a:ext uri="{FF2B5EF4-FFF2-40B4-BE49-F238E27FC236}">
                <a16:creationId xmlns:a16="http://schemas.microsoft.com/office/drawing/2014/main" id="{86C02ABA-B315-5597-A7B5-9AECCF9F78E1}"/>
              </a:ext>
            </a:extLst>
          </p:cNvPr>
          <p:cNvPicPr>
            <a:picLocks noGrp="1" noChangeAspect="1"/>
          </p:cNvPicPr>
          <p:nvPr>
            <p:ph type="pic" sz="quarter" idx="14"/>
          </p:nvPr>
        </p:nvPicPr>
        <p:blipFill>
          <a:blip r:embed="rId2"/>
          <a:srcRect l="506" r="506"/>
          <a:stretch>
            <a:fillRect/>
          </a:stretch>
        </p:blipFill>
        <p:spPr/>
      </p:pic>
    </p:spTree>
    <p:extLst>
      <p:ext uri="{BB962C8B-B14F-4D97-AF65-F5344CB8AC3E}">
        <p14:creationId xmlns:p14="http://schemas.microsoft.com/office/powerpoint/2010/main" val="2179757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10A8D3-D632-C61A-6C63-E1E80C05862A}"/>
              </a:ext>
            </a:extLst>
          </p:cNvPr>
          <p:cNvSpPr>
            <a:spLocks noGrp="1"/>
          </p:cNvSpPr>
          <p:nvPr>
            <p:ph type="ctrTitle"/>
          </p:nvPr>
        </p:nvSpPr>
        <p:spPr>
          <a:xfrm>
            <a:off x="1767944" y="1009891"/>
            <a:ext cx="3826032" cy="2419109"/>
          </a:xfrm>
        </p:spPr>
        <p:txBody>
          <a:bodyPr/>
          <a:lstStyle/>
          <a:p>
            <a:r>
              <a:rPr lang="nb-NO" dirty="0"/>
              <a:t>Offentlig utredning om norsk politikk ovenfor romanifolk/tatere</a:t>
            </a:r>
          </a:p>
        </p:txBody>
      </p:sp>
      <p:sp>
        <p:nvSpPr>
          <p:cNvPr id="3" name="Undertittel 2">
            <a:extLst>
              <a:ext uri="{FF2B5EF4-FFF2-40B4-BE49-F238E27FC236}">
                <a16:creationId xmlns:a16="http://schemas.microsoft.com/office/drawing/2014/main" id="{1DE03A1B-2795-3365-4675-A0FF1F1A8364}"/>
              </a:ext>
            </a:extLst>
          </p:cNvPr>
          <p:cNvSpPr>
            <a:spLocks noGrp="1"/>
          </p:cNvSpPr>
          <p:nvPr>
            <p:ph type="subTitle" idx="1"/>
          </p:nvPr>
        </p:nvSpPr>
        <p:spPr>
          <a:xfrm>
            <a:off x="4961376" y="3429000"/>
            <a:ext cx="5850059" cy="3021073"/>
          </a:xfrm>
        </p:spPr>
        <p:txBody>
          <a:bodyPr/>
          <a:lstStyle/>
          <a:p>
            <a:r>
              <a:rPr lang="nb-NO" dirty="0"/>
              <a:t>Den offentlige utredningen Assimilering og motstand ble utgitt for å undersøke myndighetenes historiske behandling av romanifolket/tatere i Norge. Utredningen skapte splittelse blant romanifolk/tatere i Norge. Enkelte var imot utredningen og fryktet konsekvensene, mens andre mente det var viktig å iverksette tiltak. Mange fra romanimiljøene i Norge har kritisert håndteringen og forberedelsene til lanseringen av utredningen. </a:t>
            </a:r>
          </a:p>
        </p:txBody>
      </p:sp>
      <p:sp>
        <p:nvSpPr>
          <p:cNvPr id="4" name="Plassholder for tekst 3">
            <a:extLst>
              <a:ext uri="{FF2B5EF4-FFF2-40B4-BE49-F238E27FC236}">
                <a16:creationId xmlns:a16="http://schemas.microsoft.com/office/drawing/2014/main" id="{8D34DF58-4105-B126-977D-2FEA8A3051DA}"/>
              </a:ext>
            </a:extLst>
          </p:cNvPr>
          <p:cNvSpPr>
            <a:spLocks noGrp="1"/>
          </p:cNvSpPr>
          <p:nvPr>
            <p:ph type="body" sz="quarter" idx="13"/>
          </p:nvPr>
        </p:nvSpPr>
        <p:spPr/>
        <p:txBody>
          <a:bodyPr/>
          <a:lstStyle/>
          <a:p>
            <a:r>
              <a:rPr lang="nb-NO" dirty="0"/>
              <a:t>2015:</a:t>
            </a:r>
          </a:p>
        </p:txBody>
      </p:sp>
    </p:spTree>
    <p:extLst>
      <p:ext uri="{BB962C8B-B14F-4D97-AF65-F5344CB8AC3E}">
        <p14:creationId xmlns:p14="http://schemas.microsoft.com/office/powerpoint/2010/main" val="3966474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9FF0EC9-30EF-DE92-616F-BA21485BE818}"/>
              </a:ext>
            </a:extLst>
          </p:cNvPr>
          <p:cNvSpPr>
            <a:spLocks noGrp="1"/>
          </p:cNvSpPr>
          <p:nvPr>
            <p:ph type="title"/>
          </p:nvPr>
        </p:nvSpPr>
        <p:spPr>
          <a:xfrm>
            <a:off x="2788023" y="715664"/>
            <a:ext cx="4325470" cy="1452282"/>
          </a:xfrm>
        </p:spPr>
        <p:txBody>
          <a:bodyPr/>
          <a:lstStyle/>
          <a:p>
            <a:r>
              <a:rPr lang="nb-NO" dirty="0"/>
              <a:t>Regjerningen beklager til norske rom</a:t>
            </a:r>
          </a:p>
        </p:txBody>
      </p:sp>
      <p:sp>
        <p:nvSpPr>
          <p:cNvPr id="3" name="Plassholder for tekst 2">
            <a:extLst>
              <a:ext uri="{FF2B5EF4-FFF2-40B4-BE49-F238E27FC236}">
                <a16:creationId xmlns:a16="http://schemas.microsoft.com/office/drawing/2014/main" id="{D69F4AB5-423E-165E-A338-31C5E744743D}"/>
              </a:ext>
            </a:extLst>
          </p:cNvPr>
          <p:cNvSpPr>
            <a:spLocks noGrp="1"/>
          </p:cNvSpPr>
          <p:nvPr>
            <p:ph type="body" sz="quarter" idx="13"/>
          </p:nvPr>
        </p:nvSpPr>
        <p:spPr/>
        <p:txBody>
          <a:bodyPr/>
          <a:lstStyle/>
          <a:p>
            <a:r>
              <a:rPr lang="nb-NO" dirty="0"/>
              <a:t>2015:</a:t>
            </a:r>
          </a:p>
        </p:txBody>
      </p:sp>
      <p:sp>
        <p:nvSpPr>
          <p:cNvPr id="4" name="Undertittel 3">
            <a:extLst>
              <a:ext uri="{FF2B5EF4-FFF2-40B4-BE49-F238E27FC236}">
                <a16:creationId xmlns:a16="http://schemas.microsoft.com/office/drawing/2014/main" id="{D462276B-A5C4-0B6A-3C84-988F731CD047}"/>
              </a:ext>
            </a:extLst>
          </p:cNvPr>
          <p:cNvSpPr>
            <a:spLocks noGrp="1"/>
          </p:cNvSpPr>
          <p:nvPr>
            <p:ph type="subTitle" idx="14"/>
          </p:nvPr>
        </p:nvSpPr>
        <p:spPr>
          <a:xfrm>
            <a:off x="4737848" y="3429000"/>
            <a:ext cx="5105400" cy="2828299"/>
          </a:xfrm>
        </p:spPr>
        <p:txBody>
          <a:bodyPr/>
          <a:lstStyle/>
          <a:p>
            <a:r>
              <a:rPr lang="nb-NO" dirty="0"/>
              <a:t>På den internasjonale romdagen, 8 april 2015, beklaget regjeringen den rasistiske ekskluderingspolitikken norske myndigheter utsatte romer for, både før og etter andre verdenskrig. </a:t>
            </a:r>
          </a:p>
        </p:txBody>
      </p:sp>
    </p:spTree>
    <p:extLst>
      <p:ext uri="{BB962C8B-B14F-4D97-AF65-F5344CB8AC3E}">
        <p14:creationId xmlns:p14="http://schemas.microsoft.com/office/powerpoint/2010/main" val="26939938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594530-01C6-943C-9C17-3B8ECA2A160A}"/>
              </a:ext>
            </a:extLst>
          </p:cNvPr>
          <p:cNvSpPr>
            <a:spLocks noGrp="1"/>
          </p:cNvSpPr>
          <p:nvPr>
            <p:ph type="title"/>
          </p:nvPr>
        </p:nvSpPr>
        <p:spPr>
          <a:xfrm>
            <a:off x="2389092" y="528747"/>
            <a:ext cx="4970933" cy="1371491"/>
          </a:xfrm>
        </p:spPr>
        <p:txBody>
          <a:bodyPr/>
          <a:lstStyle/>
          <a:p>
            <a:r>
              <a:rPr lang="nb-NO" dirty="0"/>
              <a:t>Skogfinnenes offisielle flagg blir vedtatt</a:t>
            </a:r>
          </a:p>
        </p:txBody>
      </p:sp>
      <p:sp>
        <p:nvSpPr>
          <p:cNvPr id="3" name="Plassholder for tekst 2">
            <a:extLst>
              <a:ext uri="{FF2B5EF4-FFF2-40B4-BE49-F238E27FC236}">
                <a16:creationId xmlns:a16="http://schemas.microsoft.com/office/drawing/2014/main" id="{B18E2F29-ED1D-A943-5A27-528D8AE73C3C}"/>
              </a:ext>
            </a:extLst>
          </p:cNvPr>
          <p:cNvSpPr>
            <a:spLocks noGrp="1"/>
          </p:cNvSpPr>
          <p:nvPr>
            <p:ph type="body" sz="quarter" idx="13"/>
          </p:nvPr>
        </p:nvSpPr>
        <p:spPr/>
        <p:txBody>
          <a:bodyPr/>
          <a:lstStyle/>
          <a:p>
            <a:r>
              <a:rPr lang="nb-NO" dirty="0"/>
              <a:t>2022:</a:t>
            </a:r>
          </a:p>
        </p:txBody>
      </p:sp>
      <p:pic>
        <p:nvPicPr>
          <p:cNvPr id="6" name="Plassholder for bilde 5" descr="Et bilde som inneholder symbol, Fargerikt, Symmetri, piksel&#10;&#10;Automatisk generert beskrivelse">
            <a:extLst>
              <a:ext uri="{FF2B5EF4-FFF2-40B4-BE49-F238E27FC236}">
                <a16:creationId xmlns:a16="http://schemas.microsoft.com/office/drawing/2014/main" id="{F56662D6-56D2-8214-B053-498D3693782D}"/>
              </a:ext>
            </a:extLst>
          </p:cNvPr>
          <p:cNvPicPr>
            <a:picLocks noGrp="1" noChangeAspect="1"/>
          </p:cNvPicPr>
          <p:nvPr>
            <p:ph type="pic" sz="quarter" idx="14"/>
          </p:nvPr>
        </p:nvPicPr>
        <p:blipFill>
          <a:blip r:embed="rId2"/>
          <a:srcRect t="1495" b="1495"/>
          <a:stretch>
            <a:fillRect/>
          </a:stretch>
        </p:blipFill>
        <p:spPr/>
      </p:pic>
    </p:spTree>
    <p:extLst>
      <p:ext uri="{BB962C8B-B14F-4D97-AF65-F5344CB8AC3E}">
        <p14:creationId xmlns:p14="http://schemas.microsoft.com/office/powerpoint/2010/main" val="2032016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FAE134-BE64-CB6E-0964-B6E31FA6B988}"/>
              </a:ext>
            </a:extLst>
          </p:cNvPr>
          <p:cNvSpPr>
            <a:spLocks noGrp="1"/>
          </p:cNvSpPr>
          <p:nvPr>
            <p:ph type="ctrTitle"/>
          </p:nvPr>
        </p:nvSpPr>
        <p:spPr>
          <a:xfrm>
            <a:off x="1983098" y="884352"/>
            <a:ext cx="3529608" cy="2419109"/>
          </a:xfrm>
        </p:spPr>
        <p:txBody>
          <a:bodyPr/>
          <a:lstStyle/>
          <a:p>
            <a:r>
              <a:rPr lang="nb-NO" dirty="0"/>
              <a:t>Sannhets og forsonings-kommisjonen legger frem sin rapport</a:t>
            </a:r>
          </a:p>
        </p:txBody>
      </p:sp>
      <p:sp>
        <p:nvSpPr>
          <p:cNvPr id="3" name="Undertittel 2">
            <a:extLst>
              <a:ext uri="{FF2B5EF4-FFF2-40B4-BE49-F238E27FC236}">
                <a16:creationId xmlns:a16="http://schemas.microsoft.com/office/drawing/2014/main" id="{B8FFE095-7DA6-EDB0-4059-89F43D5F97D3}"/>
              </a:ext>
            </a:extLst>
          </p:cNvPr>
          <p:cNvSpPr>
            <a:spLocks noGrp="1"/>
          </p:cNvSpPr>
          <p:nvPr>
            <p:ph type="subTitle" idx="1"/>
          </p:nvPr>
        </p:nvSpPr>
        <p:spPr>
          <a:xfrm>
            <a:off x="5512706" y="3429000"/>
            <a:ext cx="5083576" cy="3021073"/>
          </a:xfrm>
        </p:spPr>
        <p:txBody>
          <a:bodyPr>
            <a:normAutofit/>
          </a:bodyPr>
          <a:lstStyle/>
          <a:p>
            <a:r>
              <a:rPr lang="nb-NO" dirty="0"/>
              <a:t>Stortinget vedtok i 2018 å oppnevne en uavhengig kommisjon for å granske og legge frem en rapport om fornorskningspolitikk og urett overfor samer, kvener og norskfinner. </a:t>
            </a:r>
          </a:p>
        </p:txBody>
      </p:sp>
      <p:sp>
        <p:nvSpPr>
          <p:cNvPr id="4" name="Plassholder for tekst 3">
            <a:extLst>
              <a:ext uri="{FF2B5EF4-FFF2-40B4-BE49-F238E27FC236}">
                <a16:creationId xmlns:a16="http://schemas.microsoft.com/office/drawing/2014/main" id="{781C0B13-7714-E8FA-30F3-CE51FFE4DC96}"/>
              </a:ext>
            </a:extLst>
          </p:cNvPr>
          <p:cNvSpPr>
            <a:spLocks noGrp="1"/>
          </p:cNvSpPr>
          <p:nvPr>
            <p:ph type="body" sz="quarter" idx="13"/>
          </p:nvPr>
        </p:nvSpPr>
        <p:spPr/>
        <p:txBody>
          <a:bodyPr/>
          <a:lstStyle/>
          <a:p>
            <a:r>
              <a:rPr lang="nb-NO" dirty="0"/>
              <a:t>2023:</a:t>
            </a:r>
          </a:p>
        </p:txBody>
      </p:sp>
    </p:spTree>
    <p:extLst>
      <p:ext uri="{BB962C8B-B14F-4D97-AF65-F5344CB8AC3E}">
        <p14:creationId xmlns:p14="http://schemas.microsoft.com/office/powerpoint/2010/main" val="2588928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831B25-E58C-32B8-B497-7F14F0FF0255}"/>
              </a:ext>
            </a:extLst>
          </p:cNvPr>
          <p:cNvSpPr>
            <a:spLocks noGrp="1"/>
          </p:cNvSpPr>
          <p:nvPr>
            <p:ph type="title"/>
          </p:nvPr>
        </p:nvSpPr>
        <p:spPr>
          <a:xfrm>
            <a:off x="1004045" y="2599805"/>
            <a:ext cx="4388226" cy="3012101"/>
          </a:xfrm>
        </p:spPr>
        <p:txBody>
          <a:bodyPr>
            <a:normAutofit/>
          </a:bodyPr>
          <a:lstStyle/>
          <a:p>
            <a:r>
              <a:rPr lang="nb-NO" sz="2000" b="0" cap="none" dirty="0">
                <a:latin typeface="Aptos SemiBold" panose="020B0004020202020204" pitchFamily="34" charset="0"/>
              </a:rPr>
              <a:t>Dette er ikke en fullstendig tidslinje over historien, og som alle historiske fortellinger inneholder den avgrensinger og forenklinger. Dette er en oversikt over hendelser som omtales i podkastene i Kjenn oss</a:t>
            </a:r>
          </a:p>
        </p:txBody>
      </p:sp>
      <p:sp>
        <p:nvSpPr>
          <p:cNvPr id="3" name="Plassholder for tekst 2">
            <a:extLst>
              <a:ext uri="{FF2B5EF4-FFF2-40B4-BE49-F238E27FC236}">
                <a16:creationId xmlns:a16="http://schemas.microsoft.com/office/drawing/2014/main" id="{34D455B0-A6C6-D0E2-EABA-04E1B7644D43}"/>
              </a:ext>
            </a:extLst>
          </p:cNvPr>
          <p:cNvSpPr>
            <a:spLocks noGrp="1"/>
          </p:cNvSpPr>
          <p:nvPr>
            <p:ph type="body" sz="quarter" idx="13"/>
          </p:nvPr>
        </p:nvSpPr>
        <p:spPr/>
        <p:txBody>
          <a:bodyPr/>
          <a:lstStyle/>
          <a:p>
            <a:r>
              <a:rPr lang="nb-NO" dirty="0"/>
              <a:t> </a:t>
            </a:r>
          </a:p>
        </p:txBody>
      </p:sp>
      <p:pic>
        <p:nvPicPr>
          <p:cNvPr id="6" name="Plassholder for bilde 5" descr="Et bilde som inneholder tekst, skjermbilde, Font, mønster&#10;&#10;Automatisk generert beskrivelse">
            <a:extLst>
              <a:ext uri="{FF2B5EF4-FFF2-40B4-BE49-F238E27FC236}">
                <a16:creationId xmlns:a16="http://schemas.microsoft.com/office/drawing/2014/main" id="{1A94A7E0-A064-B975-7CD0-4AE5B0AA12B5}"/>
              </a:ext>
            </a:extLst>
          </p:cNvPr>
          <p:cNvPicPr>
            <a:picLocks noGrp="1" noChangeAspect="1"/>
          </p:cNvPicPr>
          <p:nvPr>
            <p:ph type="pic" sz="quarter" idx="14"/>
          </p:nvPr>
        </p:nvPicPr>
        <p:blipFill>
          <a:blip r:embed="rId2"/>
          <a:srcRect l="58" r="58"/>
          <a:stretch>
            <a:fillRect/>
          </a:stretch>
        </p:blipFill>
        <p:spPr/>
      </p:pic>
    </p:spTree>
    <p:extLst>
      <p:ext uri="{BB962C8B-B14F-4D97-AF65-F5344CB8AC3E}">
        <p14:creationId xmlns:p14="http://schemas.microsoft.com/office/powerpoint/2010/main" val="1898106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rvu-blad-looped_720-compressed.mp4">
            <a:hlinkClick r:id="" action="ppaction://media"/>
            <a:extLst>
              <a:ext uri="{FF2B5EF4-FFF2-40B4-BE49-F238E27FC236}">
                <a16:creationId xmlns:a16="http://schemas.microsoft.com/office/drawing/2014/main" id="{427F8591-06CC-1DCF-2E37-8ECE214A3D1E}"/>
              </a:ext>
            </a:extLst>
          </p:cNvPr>
          <p:cNvPicPr>
            <a:picLocks noGrp="1" noChangeAspect="1"/>
          </p:cNvPicPr>
          <p:nvPr>
            <p:ph type="media" sz="quarter" idx="4294967295"/>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40539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descr="Et bilde som inneholder stearinlys, konstruksjon, vindu, dør&#10;&#10;Automatisk generert beskrivelse">
            <a:extLst>
              <a:ext uri="{FF2B5EF4-FFF2-40B4-BE49-F238E27FC236}">
                <a16:creationId xmlns:a16="http://schemas.microsoft.com/office/drawing/2014/main" id="{B33CA5E5-97F2-AD64-5656-7E46663922F8}"/>
              </a:ext>
            </a:extLst>
          </p:cNvPr>
          <p:cNvPicPr>
            <a:picLocks noGrp="1" noChangeAspect="1"/>
          </p:cNvPicPr>
          <p:nvPr>
            <p:ph type="pic" sz="quarter" idx="13"/>
          </p:nvPr>
        </p:nvPicPr>
        <p:blipFill>
          <a:blip r:embed="rId2"/>
          <a:srcRect t="7759" b="7759"/>
          <a:stretch>
            <a:fillRect/>
          </a:stretch>
        </p:blipFill>
        <p:spPr/>
      </p:pic>
    </p:spTree>
    <p:extLst>
      <p:ext uri="{BB962C8B-B14F-4D97-AF65-F5344CB8AC3E}">
        <p14:creationId xmlns:p14="http://schemas.microsoft.com/office/powerpoint/2010/main" val="41138008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908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290E6B-A97E-7ED6-DF40-CE77935F02FA}"/>
              </a:ext>
            </a:extLst>
          </p:cNvPr>
          <p:cNvSpPr>
            <a:spLocks noGrp="1"/>
          </p:cNvSpPr>
          <p:nvPr>
            <p:ph type="title"/>
          </p:nvPr>
        </p:nvSpPr>
        <p:spPr/>
        <p:txBody>
          <a:bodyPr/>
          <a:lstStyle/>
          <a:p>
            <a:r>
              <a:rPr lang="nb-NO" dirty="0"/>
              <a:t>Innføring av dødsstraff for ledere av taterfølger og tatere som vender tilbake etter utvisning</a:t>
            </a:r>
          </a:p>
        </p:txBody>
      </p:sp>
      <p:sp>
        <p:nvSpPr>
          <p:cNvPr id="3" name="Plassholder for tekst 2">
            <a:extLst>
              <a:ext uri="{FF2B5EF4-FFF2-40B4-BE49-F238E27FC236}">
                <a16:creationId xmlns:a16="http://schemas.microsoft.com/office/drawing/2014/main" id="{9792D221-CE09-2BDB-C4C5-6B141D8F4CAC}"/>
              </a:ext>
            </a:extLst>
          </p:cNvPr>
          <p:cNvSpPr>
            <a:spLocks noGrp="1"/>
          </p:cNvSpPr>
          <p:nvPr>
            <p:ph type="body" sz="quarter" idx="13"/>
          </p:nvPr>
        </p:nvSpPr>
        <p:spPr/>
        <p:txBody>
          <a:bodyPr/>
          <a:lstStyle/>
          <a:p>
            <a:r>
              <a:rPr lang="nb-NO" dirty="0"/>
              <a:t>1589:</a:t>
            </a:r>
          </a:p>
        </p:txBody>
      </p:sp>
    </p:spTree>
    <p:extLst>
      <p:ext uri="{BB962C8B-B14F-4D97-AF65-F5344CB8AC3E}">
        <p14:creationId xmlns:p14="http://schemas.microsoft.com/office/powerpoint/2010/main" val="2960247426"/>
      </p:ext>
    </p:extLst>
  </p:cSld>
  <p:clrMapOvr>
    <a:masterClrMapping/>
  </p:clrMapOvr>
</p:sld>
</file>

<file path=ppt/theme/theme1.xml><?xml version="1.0" encoding="utf-8"?>
<a:theme xmlns:a="http://schemas.openxmlformats.org/drawingml/2006/main" name="Forside">
  <a:themeElements>
    <a:clrScheme name="KUN Likestillingssenter">
      <a:dk1>
        <a:srgbClr val="494940"/>
      </a:dk1>
      <a:lt1>
        <a:srgbClr val="FFFFFF"/>
      </a:lt1>
      <a:dk2>
        <a:srgbClr val="0E2841"/>
      </a:dk2>
      <a:lt2>
        <a:srgbClr val="E8E8E8"/>
      </a:lt2>
      <a:accent1>
        <a:srgbClr val="494940"/>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jenn oss 2 " id="{05D0ABA8-8896-9248-8F18-C262556DCEBF}" vid="{726149D3-9819-984A-954A-43375D016F2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d358e47-464e-475d-a5a7-9fb3fa7ffae4">
      <Terms xmlns="http://schemas.microsoft.com/office/infopath/2007/PartnerControls"/>
    </lcf76f155ced4ddcb4097134ff3c332f>
    <TaxCatchAll xmlns="43e7e4c9-d60e-4513-b2f7-8ffd6e91b882" xsi:nil="true"/>
    <_Flow_SignoffStatus xmlns="bd358e47-464e-475d-a5a7-9fb3fa7ffae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FD4D91D563B08438D9119668B40AB86" ma:contentTypeVersion="21" ma:contentTypeDescription="Opprett et nytt dokument." ma:contentTypeScope="" ma:versionID="95e05925e103b39ea3a15031969c1b6e">
  <xsd:schema xmlns:xsd="http://www.w3.org/2001/XMLSchema" xmlns:xs="http://www.w3.org/2001/XMLSchema" xmlns:p="http://schemas.microsoft.com/office/2006/metadata/properties" xmlns:ns2="e3317d8c-004b-454d-a623-33801b5a34ae" xmlns:ns3="bd358e47-464e-475d-a5a7-9fb3fa7ffae4" xmlns:ns4="43e7e4c9-d60e-4513-b2f7-8ffd6e91b882" targetNamespace="http://schemas.microsoft.com/office/2006/metadata/properties" ma:root="true" ma:fieldsID="0be4e6757a6fb1d318cc2ccff25434b3" ns2:_="" ns3:_="" ns4:_="">
    <xsd:import namespace="e3317d8c-004b-454d-a623-33801b5a34ae"/>
    <xsd:import namespace="bd358e47-464e-475d-a5a7-9fb3fa7ffae4"/>
    <xsd:import namespace="43e7e4c9-d60e-4513-b2f7-8ffd6e91b882"/>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7d8c-004b-454d-a623-33801b5a34ae"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element name="LastSharedByUser" ma:index="10" nillable="true" ma:displayName="Sist delt etter bruker" ma:description="" ma:internalName="LastSharedByUser" ma:readOnly="true">
      <xsd:simpleType>
        <xsd:restriction base="dms:Note">
          <xsd:maxLength value="255"/>
        </xsd:restriction>
      </xsd:simpleType>
    </xsd:element>
    <xsd:element name="LastSharedByTime" ma:index="11" nillable="true" ma:displayName="Sist delt etter klokkeslett"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d358e47-464e-475d-a5a7-9fb3fa7ffae4"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_Flow_SignoffStatus" ma:index="23" nillable="true" ma:displayName="Godkjenningsstatus" ma:internalName="Godkjenningsstatus">
      <xsd:simpleType>
        <xsd:restriction base="dms:Text"/>
      </xsd:simpleType>
    </xsd:element>
    <xsd:element name="lcf76f155ced4ddcb4097134ff3c332f" ma:index="25" nillable="true" ma:taxonomy="true" ma:internalName="lcf76f155ced4ddcb4097134ff3c332f" ma:taxonomyFieldName="MediaServiceImageTags" ma:displayName="Bildemerkelapper" ma:readOnly="false" ma:fieldId="{5cf76f15-5ced-4ddc-b409-7134ff3c332f}" ma:taxonomyMulti="true" ma:sspId="058eb9fd-3ad0-4f62-a594-8cd2f3ca3a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e7e4c9-d60e-4513-b2f7-8ffd6e91b882"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ce493f3f-1ddc-46c6-92b8-53e1e19686c1}" ma:internalName="TaxCatchAll" ma:showField="CatchAllData" ma:web="43e7e4c9-d60e-4513-b2f7-8ffd6e91b8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503670-E5F4-4D4F-9382-5D466F3A934E}">
  <ds:schemaRefs>
    <ds:schemaRef ds:uri="http://schemas.microsoft.com/office/2006/metadata/properties"/>
    <ds:schemaRef ds:uri="http://schemas.microsoft.com/office/infopath/2007/PartnerControls"/>
    <ds:schemaRef ds:uri="bd358e47-464e-475d-a5a7-9fb3fa7ffae4"/>
    <ds:schemaRef ds:uri="43e7e4c9-d60e-4513-b2f7-8ffd6e91b882"/>
  </ds:schemaRefs>
</ds:datastoreItem>
</file>

<file path=customXml/itemProps2.xml><?xml version="1.0" encoding="utf-8"?>
<ds:datastoreItem xmlns:ds="http://schemas.openxmlformats.org/officeDocument/2006/customXml" ds:itemID="{EB9A0538-3F10-4FD5-9A21-E85287AAF9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317d8c-004b-454d-a623-33801b5a34ae"/>
    <ds:schemaRef ds:uri="bd358e47-464e-475d-a5a7-9fb3fa7ffae4"/>
    <ds:schemaRef ds:uri="43e7e4c9-d60e-4513-b2f7-8ffd6e91b8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390953-D09E-4672-B162-12BACAD5F5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Kjenn oss (1)</Template>
  <TotalTime>93</TotalTime>
  <Words>3826</Words>
  <Application>Microsoft Office PowerPoint</Application>
  <PresentationFormat>Widescreen</PresentationFormat>
  <Paragraphs>220</Paragraphs>
  <Slides>89</Slides>
  <Notes>1</Notes>
  <HiddenSlides>0</HiddenSlides>
  <MMClips>1</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89</vt:i4>
      </vt:variant>
    </vt:vector>
  </HeadingPairs>
  <TitlesOfParts>
    <vt:vector size="94" baseType="lpstr">
      <vt:lpstr>Aptos</vt:lpstr>
      <vt:lpstr>Aptos </vt:lpstr>
      <vt:lpstr>Aptos SemiBold</vt:lpstr>
      <vt:lpstr>Arial</vt:lpstr>
      <vt:lpstr>Forside</vt:lpstr>
      <vt:lpstr>PowerPoint-presentasjon</vt:lpstr>
      <vt:lpstr>Menneskenes historie er lang og omfattende. Vi bruker den til å forstå det som har vært, hva som er grunnlaget for samfunnet vårt i dag, og hva vi kan lære til fremtiden. Hva som blir tatt med i historieformidling er et aktivt valg. Det som blir inkludert og det som blir utelatt i historien synliggjør noe og skjuler noe annet. Historiefortellingen skjer alltid fra et ståsted. Veldig ofte er det fra majoritetens ståsted.  </vt:lpstr>
      <vt:lpstr>Første funn fra samiske boplasser </vt:lpstr>
      <vt:lpstr>Første skriftlige nedtegnelser på roms tilstedeværelse i Europa </vt:lpstr>
      <vt:lpstr>Kvener fra Tornedalen og Finnmark inngår avtale med kongen av Norge og Sverige </vt:lpstr>
      <vt:lpstr>DEN FØRSTE SKRIFTLIGE OMTALEN AV ROM/ROMANI SOM KOM SOM PILEGRIMER TIL NORDEN </vt:lpstr>
      <vt:lpstr>Konsekvenser av reformasjonen for rom/romanifolket i Danmark-Norge</vt:lpstr>
      <vt:lpstr>Bestemmelse om at tatere skal landsforvises fra Danmark-Norge</vt:lpstr>
      <vt:lpstr>Innføring av dødsstraff for ledere av taterfølger og tatere som vender tilbake etter utvisning</vt:lpstr>
      <vt:lpstr>Skogfinnenes migrasjon til Norge </vt:lpstr>
      <vt:lpstr>«Fantejaktene» innføres</vt:lpstr>
      <vt:lpstr>Ny lov nekter jøder adgang og krever at tatere skal pågripes i Danmark-Norge</vt:lpstr>
      <vt:lpstr>Fornorskning av skogfinske navn i Norge</vt:lpstr>
      <vt:lpstr>Misjon for å omvende samer til kristendom</vt:lpstr>
      <vt:lpstr>«Lappekodisillen» og grensetraktaten </vt:lpstr>
      <vt:lpstr>Skogfinner mister eierskap til gårder på grunn av nød</vt:lpstr>
      <vt:lpstr>Norsk grunnlov og jødeparagraf </vt:lpstr>
      <vt:lpstr>Carl Axel Gottlund dokumenterer skogfinske liv på Finnskogen</vt:lpstr>
      <vt:lpstr>Carl Axel Gottlund dokumenterer skogfinske liv på Finnskogen</vt:lpstr>
      <vt:lpstr>Folkemøtet på Finnskogen: Forslag om å opprette selvstyre på norsk og svensk side av Finnskogen</vt:lpstr>
      <vt:lpstr>Tolvmannamarsjen</vt:lpstr>
      <vt:lpstr>Grensekonvensjonen mellom Norge og Russland får store konsekvenser for skoltesamene</vt:lpstr>
      <vt:lpstr>Fantetellingene starter</vt:lpstr>
      <vt:lpstr>Læstadianismen kommer til Norge</vt:lpstr>
      <vt:lpstr>Eilerts Sundts verk Beretning om Fante – eller landstrygerfolket i Norge utgis</vt:lpstr>
      <vt:lpstr>Jødeparagrafen blir opphevd</vt:lpstr>
      <vt:lpstr>Grensen mellom Norge og Russland-Finland stenges for samenes reinflyttinger</vt:lpstr>
      <vt:lpstr>Kautokeino-opprøret</vt:lpstr>
      <vt:lpstr>Finnefondet blir opprettet, samer og kvener må lære norsk </vt:lpstr>
      <vt:lpstr>Fantefondet opprettes, «tatere» må bosettes </vt:lpstr>
      <vt:lpstr>Passtvangen oppheves i norsk lov</vt:lpstr>
      <vt:lpstr>Kvenene i Kvænangen blir leilendinger på egen jord </vt:lpstr>
      <vt:lpstr>Innvandring av rom </vt:lpstr>
      <vt:lpstr>Felleslappeloven vedtas</vt:lpstr>
      <vt:lpstr>Det jødiske samfunn stiftes i Kristiania</vt:lpstr>
      <vt:lpstr>Vergerådsloven vedtas</vt:lpstr>
      <vt:lpstr>Foreningen til modarbeidelse af omstreifervæsenet ble stiftet</vt:lpstr>
      <vt:lpstr>Den første synagogen i Trondheim åpnes</vt:lpstr>
      <vt:lpstr>Løsgjengerloven blir vedtatt </vt:lpstr>
      <vt:lpstr>Jordsalgloven: Krav om at kun norsktalende med norske navn kunne eie jord</vt:lpstr>
      <vt:lpstr>Isak Saba, den første samiske stortings-representanten</vt:lpstr>
      <vt:lpstr>Handelsloven begrenser muligheten for å drive med omreisende handel</vt:lpstr>
      <vt:lpstr>Svanviken arbeidskoloni opprettes</vt:lpstr>
      <vt:lpstr>Rasehygieneteorien sprer seg i Norge</vt:lpstr>
      <vt:lpstr>Fremmedloven av 1915 </vt:lpstr>
      <vt:lpstr>Det første samiske stormøtet ble avholdt i Trondheim</vt:lpstr>
      <vt:lpstr>Reinbeitekonvensjonen utestenger svenske samer fra deler av Norge</vt:lpstr>
      <vt:lpstr>Kontroll med «sigøynerproblemet» skjerpes</vt:lpstr>
      <vt:lpstr>Den nye synagogen i Trondheim innvies</vt:lpstr>
      <vt:lpstr>Sigøynerparagrafen kommer inn i fremmedloven</vt:lpstr>
      <vt:lpstr>Jødiske slaktemetoder forbys</vt:lpstr>
      <vt:lpstr>Steriliseringsloven innføres</vt:lpstr>
      <vt:lpstr>Norske romer på flukt fra tysk fangenskap nektes innreise til Norge</vt:lpstr>
      <vt:lpstr>I løpet av 2. verdenskrig drepte den nazistiske staten minst 25 millioner mennesker, rundt seks millioner jøder ble drept. 773 norske jøder og 63 norske romer ble arrestert og sendt til konsentrasjonsleirer.  Av de som ble deportert fra norge overlevde bare 35 jøder og 4 romer. </vt:lpstr>
      <vt:lpstr>I dette prosjektet har vi ikke gått grundig inn i historien til nasjonale minoriteter og urfolk under krigen. Vi oppfordrer imidlertid alle til å søke informasjon om temaer og hendelser som berørte samer og nasjonale minoriteter under andre verdenskrig.</vt:lpstr>
      <vt:lpstr>Jødiske krigsflyktninger returnerer fra Sverige</vt:lpstr>
      <vt:lpstr>Samiske grenseloser stemples som landssvikere</vt:lpstr>
      <vt:lpstr>Kvener i Kvænangen får ikke lån hos husbanken</vt:lpstr>
      <vt:lpstr>Evakuerte og tvangsflyttete skoltesamer blir bosatt på nye områder i Finland </vt:lpstr>
      <vt:lpstr>Norge undertegner Verdenserklæringen om menneskerettigheter </vt:lpstr>
      <vt:lpstr>Forbud for romanifolk/tatere å reise med hest</vt:lpstr>
      <vt:lpstr>Sigøynerparagrafen i fremmedloven oppheves</vt:lpstr>
      <vt:lpstr>De første norske rom returnerer for å bo i Norge etter 2.verdenskrig</vt:lpstr>
      <vt:lpstr>Solör-Värmland finnkulturforening stiftes</vt:lpstr>
      <vt:lpstr>Samekomiteens innstilling starter et brudd med fornorsknings-politikken</vt:lpstr>
      <vt:lpstr>Antisemittisme i Europa fører til ny norsk lovgivning</vt:lpstr>
      <vt:lpstr>Sigøynerutvalget opprettes</vt:lpstr>
      <vt:lpstr>Finnskogdagene arrangeres for første gang</vt:lpstr>
      <vt:lpstr>Norge ratifiserer FNs rasediskrimineringskonvensjon</vt:lpstr>
      <vt:lpstr>Den første verdenskongressen for rom</vt:lpstr>
      <vt:lpstr>Norge ratifiserer FN konvensjonen om sivile og politiske rettigheter</vt:lpstr>
      <vt:lpstr>Folkeaksjonen mot utbyggingen av Alta-Kautokeino vassdraget</vt:lpstr>
      <vt:lpstr>Duodjeforeningen i Tysfjord etableres</vt:lpstr>
      <vt:lpstr>ILO-konvensjon nr 169 vedtas i Geneve</vt:lpstr>
      <vt:lpstr> Åpningen av det første Sámediggi/Sametinget i Kautokeino</vt:lpstr>
      <vt:lpstr>Offisiell beklagelse til samene</vt:lpstr>
      <vt:lpstr> Offentlig beklagelse og oppreisning til romanifolk/tatere </vt:lpstr>
      <vt:lpstr>Jøder, romanifolk/tatere, romer, kvener og skogfinner får status som nasjonale minoriteter</vt:lpstr>
      <vt:lpstr>Offentlig beklagelse til norske jøder </vt:lpstr>
      <vt:lpstr>Kvenflagget blir vedtatt</vt:lpstr>
      <vt:lpstr>Kvenflagget blir vedtatt</vt:lpstr>
      <vt:lpstr>Offentlig utredning om norsk politikk ovenfor romanifolk/tatere</vt:lpstr>
      <vt:lpstr>Regjerningen beklager til norske rom</vt:lpstr>
      <vt:lpstr>Skogfinnenes offisielle flagg blir vedtatt</vt:lpstr>
      <vt:lpstr>Sannhets og forsonings-kommisjonen legger frem sin rapport</vt:lpstr>
      <vt:lpstr>Dette er ikke en fullstendig tidslinje over historien, og som alle historiske fortellinger inneholder den avgrensinger og forenklinger. Dette er en oversikt over hendelser som omtales i podkastene i Kjenn oss</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Susanne  Morales Ree</dc:creator>
  <cp:lastModifiedBy>Minela Kosuta</cp:lastModifiedBy>
  <cp:revision>1</cp:revision>
  <dcterms:created xsi:type="dcterms:W3CDTF">2024-09-09T11:54:30Z</dcterms:created>
  <dcterms:modified xsi:type="dcterms:W3CDTF">2024-09-12T08:50:19Z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0x0101001FD4D91D563B08438D9119668B40AB86</vt:lpwstr>
  </property>
  <property fmtid="{D5CDD505-2E9C-101B-9397-08002B2CF9AE}" pid="3" name="MediaServiceImageTags">
    <vt:lpwstr/>
  </property>
</Properties>
</file>