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74" r:id="rId6"/>
    <p:sldId id="280" r:id="rId7"/>
    <p:sldId id="277" r:id="rId8"/>
    <p:sldId id="270" r:id="rId9"/>
    <p:sldId id="278" r:id="rId10"/>
    <p:sldId id="260" r:id="rId11"/>
    <p:sldId id="271" r:id="rId12"/>
    <p:sldId id="279" r:id="rId13"/>
    <p:sldId id="276" r:id="rId1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79706F-F93D-E252-55D7-C5E07CB338AA}" name="Susanne  Morales Ree" initials="SM" userId="S::Susanne.Ree@kun.no::a310532f-fe22-41c0-b44b-d90fba81e846" providerId="AD"/>
  <p188:author id="{6304F3D4-AD57-0680-2EDD-AC7527C00F38}" name="Lindis Sloan" initials="LS" userId="S::lindis.sloan@kun.no::05ee953a-ad5a-4653-a5e4-9ecfa92769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9370C5-AA7E-0A29-A480-7711A715633C}" v="1" dt="2026-01-21T09:11:29.64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301" autoAdjust="0"/>
  </p:normalViewPr>
  <p:slideViewPr>
    <p:cSldViewPr snapToGrid="0">
      <p:cViewPr varScale="1">
        <p:scale>
          <a:sx n="51" d="100"/>
          <a:sy n="51" d="100"/>
        </p:scale>
        <p:origin x="50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8C1C1-6D26-4BE0-A153-34D65D49F88C}" type="datetimeFigureOut">
              <a:rPr lang="nb-NO" smtClean="0"/>
              <a:t>21.01.2026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F19F3-2394-4CCF-A753-1456D4FE6254}" type="slidenum">
              <a:rPr lang="nb-NO" smtClean="0"/>
              <a:t>‹#›</a:t>
            </a:fld>
            <a:endParaRPr lang="nb-NO"/>
          </a:p>
        </p:txBody>
      </p:sp>
    </p:spTree>
    <p:extLst>
      <p:ext uri="{BB962C8B-B14F-4D97-AF65-F5344CB8AC3E}">
        <p14:creationId xmlns:p14="http://schemas.microsoft.com/office/powerpoint/2010/main" val="3049160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dir.no/laring-og-trivsel/nasjonale-minoriteter/hva-slags-vern-har-nasjonale-minoriteter-krav-p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n.no/tema/konflikt-og-fred/folkemord"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nl.no/forf&#248;lgelse" TargetMode="External"/><Relationship Id="rId5" Type="http://schemas.openxmlformats.org/officeDocument/2006/relationships/hyperlink" Target="https://www.rasismeveileder.no/ordbok.html" TargetMode="External"/><Relationship Id="rId4" Type="http://schemas.openxmlformats.org/officeDocument/2006/relationships/hyperlink" Target="https://ndla.no/nb/r/sosiologi-og-sosialantropologi/integrering-assimilering-segregering-og-marginalisering/0bc5d7531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C5F19F3-2394-4CCF-A753-1456D4FE6254}" type="slidenum">
              <a:rPr lang="nb-NO" smtClean="0"/>
              <a:t>1</a:t>
            </a:fld>
            <a:endParaRPr lang="nb-NO"/>
          </a:p>
        </p:txBody>
      </p:sp>
    </p:spTree>
    <p:extLst>
      <p:ext uri="{BB962C8B-B14F-4D97-AF65-F5344CB8AC3E}">
        <p14:creationId xmlns:p14="http://schemas.microsoft.com/office/powerpoint/2010/main" val="150363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hlinkClick r:id="rId3"/>
              </a:rPr>
              <a:t>Hva slags vern har nasjonale minoriteter krav på? (udir.no)</a:t>
            </a:r>
            <a:r>
              <a:rPr lang="nb-NO" b="1"/>
              <a:t>: </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t>https://www.udir.no/laring-og-trivsel/nasjonale-minoriteter/hva-slags-vern-har-nasjonale-minoriteter-krav-pa/ </a:t>
            </a:r>
          </a:p>
          <a:p>
            <a:endParaRPr lang="nb-NO"/>
          </a:p>
        </p:txBody>
      </p:sp>
      <p:sp>
        <p:nvSpPr>
          <p:cNvPr id="4" name="Plassholder for lysbildenummer 3"/>
          <p:cNvSpPr>
            <a:spLocks noGrp="1"/>
          </p:cNvSpPr>
          <p:nvPr>
            <p:ph type="sldNum" sz="quarter" idx="5"/>
          </p:nvPr>
        </p:nvSpPr>
        <p:spPr/>
        <p:txBody>
          <a:bodyPr/>
          <a:lstStyle/>
          <a:p>
            <a:fld id="{4C5F19F3-2394-4CCF-A753-1456D4FE6254}" type="slidenum">
              <a:rPr lang="nb-NO" smtClean="0"/>
              <a:t>2</a:t>
            </a:fld>
            <a:endParaRPr lang="nb-NO"/>
          </a:p>
        </p:txBody>
      </p:sp>
    </p:spTree>
    <p:extLst>
      <p:ext uri="{BB962C8B-B14F-4D97-AF65-F5344CB8AC3E}">
        <p14:creationId xmlns:p14="http://schemas.microsoft.com/office/powerpoint/2010/main" val="196459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Samtalekort med tema romanifolk/tatere </a:t>
            </a:r>
            <a:endParaRPr lang="en-US">
              <a:solidFill>
                <a:srgbClr val="444444"/>
              </a:solidFill>
            </a:endParaRPr>
          </a:p>
          <a:p>
            <a:endParaRPr lang="en-US">
              <a:solidFill>
                <a:srgbClr val="444444"/>
              </a:solidFill>
            </a:endParaRPr>
          </a:p>
          <a:p>
            <a:pPr marL="228600" indent="-228600">
              <a:buAutoNum type="arabicPeriod"/>
            </a:pPr>
            <a:r>
              <a:rPr lang="en-US"/>
              <a:t>Del elevene i grupper tre og tre. </a:t>
            </a:r>
            <a:endParaRPr lang="en-US">
              <a:solidFill>
                <a:srgbClr val="444444"/>
              </a:solidFill>
            </a:endParaRPr>
          </a:p>
          <a:p>
            <a:pPr marL="228600" indent="-228600">
              <a:buAutoNum type="arabicPeriod"/>
            </a:pPr>
            <a:r>
              <a:rPr lang="en-US"/>
              <a:t>Vis bildet og be elevene diskutere seg i mellom og notere ned hva de ser på dette bildet, kan være hvilke barn de tror det er, hvor eller når de tror det er, andre ting som skiller seg ut eller som de tenker på når de ser bildet?</a:t>
            </a:r>
            <a:endParaRPr lang="en-US">
              <a:solidFill>
                <a:srgbClr val="444444"/>
              </a:solidFill>
            </a:endParaRPr>
          </a:p>
          <a:p>
            <a:r>
              <a:rPr lang="en-US"/>
              <a:t>3. Elevene deler med resten av klassen. </a:t>
            </a:r>
            <a:endParaRPr lang="en-US">
              <a:solidFill>
                <a:srgbClr val="444444"/>
              </a:solidFill>
            </a:endParaRPr>
          </a:p>
          <a:p>
            <a:r>
              <a:rPr lang="en-US"/>
              <a:t>4. Reflekter sammen med elevene: Gjør de rene beskrivelser av det de faktisk ser eller reflekterer de over kontekst og fortolker. </a:t>
            </a:r>
            <a:endParaRPr lang="en-US">
              <a:solidFill>
                <a:srgbClr val="444444"/>
              </a:solidFill>
            </a:endParaRPr>
          </a:p>
          <a:p>
            <a:endParaRPr lang="en-US">
              <a:solidFill>
                <a:srgbClr val="444444"/>
              </a:solidFill>
            </a:endParaRPr>
          </a:p>
          <a:p>
            <a:endParaRPr lang="en-US">
              <a:solidFill>
                <a:srgbClr val="444444"/>
              </a:solidFill>
            </a:endParaRPr>
          </a:p>
          <a:p>
            <a:endParaRPr lang="en-US">
              <a:solidFill>
                <a:srgbClr val="444444"/>
              </a:solidFill>
            </a:endParaRPr>
          </a:p>
          <a:p>
            <a:r>
              <a:rPr lang="en-US"/>
              <a:t>Informasjon til lærer om Norsk misjon blant hjemløse </a:t>
            </a:r>
            <a:endParaRPr lang="en-US">
              <a:solidFill>
                <a:srgbClr val="444444"/>
              </a:solidFill>
            </a:endParaRPr>
          </a:p>
          <a:p>
            <a:endParaRPr lang="en-US">
              <a:solidFill>
                <a:srgbClr val="444444"/>
              </a:solidFill>
            </a:endParaRPr>
          </a:p>
          <a:p>
            <a:r>
              <a:rPr lang="nb-NO"/>
              <a:t>I 1897 ble foreningen til modarbeidelse af omstreifervæsenet stiftet</a:t>
            </a:r>
            <a:r>
              <a:rPr lang="nb-NO" b="1"/>
              <a:t>. </a:t>
            </a:r>
            <a:r>
              <a:rPr lang="nb-NO"/>
              <a:t>Foreningens målsetning var å assimilere romanifolk/tatere inn i norsk kultur. Dette var et oppdrag foreningen utførte på vegne av Kirkedepartementet. Idealet var den norske bondekulturen, som i nasjonalromantikken ble sett som det ekte norske. Målet skulle oppnås ved å fjerne alle spor av de reisendes kultur slik som håndverk, musikk, språk og reisevirksomheten i seg selv. </a:t>
            </a:r>
            <a:endParaRPr lang="en-US">
              <a:solidFill>
                <a:srgbClr val="444444"/>
              </a:solidFil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C5F19F3-2394-4CCF-A753-1456D4FE6254}" type="slidenum">
              <a:rPr lang="nb-NO" smtClean="0"/>
              <a:t>3</a:t>
            </a:fld>
            <a:endParaRPr lang="nb-NO"/>
          </a:p>
        </p:txBody>
      </p:sp>
    </p:spTree>
    <p:extLst>
      <p:ext uri="{BB962C8B-B14F-4D97-AF65-F5344CB8AC3E}">
        <p14:creationId xmlns:p14="http://schemas.microsoft.com/office/powerpoint/2010/main" val="221089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2. Vis elevene sitatet fra bestyrer Knut Myhre ved Svanviken Arbeidskoloni. Be elevene sette sammen sitatet med forrige bilde – hva tenker de om bildet og sitatet sammenlagt? </a:t>
            </a:r>
            <a:endParaRPr lang="en-US">
              <a:solidFill>
                <a:srgbClr val="444444"/>
              </a:solidFill>
            </a:endParaRPr>
          </a:p>
          <a:p>
            <a:endParaRPr lang="nb-NO">
              <a:solidFill>
                <a:srgbClr val="444444"/>
              </a:solidFill>
            </a:endParaRPr>
          </a:p>
          <a:p>
            <a:endParaRPr lang="nb-NO">
              <a:solidFill>
                <a:srgbClr val="444444"/>
              </a:solidFill>
            </a:endParaRPr>
          </a:p>
          <a:p>
            <a:r>
              <a:rPr lang="nb-NO"/>
              <a:t>Be elevene notere ned hva de tenker om bildet etter å ha sett sitatet. </a:t>
            </a:r>
            <a:endParaRPr lang="en-US">
              <a:solidFill>
                <a:srgbClr val="444444"/>
              </a:solidFill>
            </a:endParaRPr>
          </a:p>
          <a:p>
            <a:endParaRPr lang="nb-NO">
              <a:solidFill>
                <a:srgbClr val="444444"/>
              </a:solidFill>
            </a:endParaRPr>
          </a:p>
          <a:p>
            <a:r>
              <a:rPr lang="nb-NO"/>
              <a:t>Kjenner de til historien? </a:t>
            </a:r>
            <a:endParaRPr lang="en-US">
              <a:solidFill>
                <a:srgbClr val="444444"/>
              </a:solidFill>
            </a:endParaRPr>
          </a:p>
          <a:p>
            <a:endParaRPr lang="nb-NO">
              <a:solidFill>
                <a:srgbClr val="444444"/>
              </a:solidFil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C5F19F3-2394-4CCF-A753-1456D4FE6254}" type="slidenum">
              <a:rPr lang="nb-NO" smtClean="0"/>
              <a:t>4</a:t>
            </a:fld>
            <a:endParaRPr lang="nb-NO"/>
          </a:p>
        </p:txBody>
      </p:sp>
    </p:spTree>
    <p:extLst>
      <p:ext uri="{BB962C8B-B14F-4D97-AF65-F5344CB8AC3E}">
        <p14:creationId xmlns:p14="http://schemas.microsoft.com/office/powerpoint/2010/main" val="396038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Samtalekort med tema romer </a:t>
            </a:r>
          </a:p>
          <a:p>
            <a:endParaRPr lang="nb-NO"/>
          </a:p>
          <a:p>
            <a:r>
              <a:rPr lang="nb-NO"/>
              <a:t>Refleksjon i fellesskap: </a:t>
            </a:r>
          </a:p>
          <a:p>
            <a:r>
              <a:rPr lang="nb-NO"/>
              <a:t>Vis bildet – hva tror elevene bildene viser? Hvor kan og når kan dette være?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latin typeface="Calibri"/>
                <a:ea typeface="Calibri"/>
                <a:cs typeface="Calibri"/>
              </a:rPr>
              <a:t>Reflekter sammen med elevene: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latin typeface="Calibri"/>
                <a:ea typeface="Calibri"/>
                <a:cs typeface="Calibri"/>
              </a:rPr>
              <a:t>Gjør de rene beskrivelser av det de faktisk ser eller reflekterer de over kontekst og fortolker. Hvilke tanker har elevene om konteksten her? Bruk eventuelt bildebeskrivelsen under. </a:t>
            </a:r>
          </a:p>
          <a:p>
            <a:endParaRPr lang="nb-NO"/>
          </a:p>
          <a:p>
            <a:endParaRPr lang="nb-NO"/>
          </a:p>
          <a:p>
            <a:r>
              <a:rPr lang="nb-NO"/>
              <a:t>Bildet er tatt ved Gassverktomta i Oslo, av pressefotograf Sverre A. </a:t>
            </a:r>
            <a:r>
              <a:rPr lang="nb-NO" err="1"/>
              <a:t>Børrezten</a:t>
            </a:r>
            <a:r>
              <a:rPr lang="nb-NO"/>
              <a:t>. </a:t>
            </a:r>
          </a:p>
          <a:p>
            <a:r>
              <a:rPr lang="nb-NO"/>
              <a:t>Gassverktomta i Oslo, var et tidligere industriområde som på midten av 1900-tallet ble brukt som midlertidig oppholdssted for romer. Etter krigen hadde mange romfamilier som kom tilbake til Norge få steder å være, og myndighetene ønsket å samle dem på et avgrenset område der de lettere kunne kontrolleres. Gassverktomta ble derfor åpnet som en midlertidig løsning, forholdene var enkle og preget av improviserte boliger og mangelfulle fasiliteter. Mange kom for å se på dem, slik bildet viser, som om de var en attraksjon. Selv om bildet kan gi inntrykk av at de var innestengte, var de ikke internert eller sperret inne på tomta, men området var likevel inngjerdet så det var en tydelig fysisk barriere tilstede. </a:t>
            </a:r>
          </a:p>
          <a:p>
            <a:endParaRPr lang="nb-NO"/>
          </a:p>
        </p:txBody>
      </p:sp>
      <p:sp>
        <p:nvSpPr>
          <p:cNvPr id="4" name="Plassholder for lysbildenummer 3"/>
          <p:cNvSpPr>
            <a:spLocks noGrp="1"/>
          </p:cNvSpPr>
          <p:nvPr>
            <p:ph type="sldNum" sz="quarter" idx="5"/>
          </p:nvPr>
        </p:nvSpPr>
        <p:spPr/>
        <p:txBody>
          <a:bodyPr/>
          <a:lstStyle/>
          <a:p>
            <a:fld id="{4C5F19F3-2394-4CCF-A753-1456D4FE6254}" type="slidenum">
              <a:rPr lang="nb-NO" smtClean="0"/>
              <a:t>5</a:t>
            </a:fld>
            <a:endParaRPr lang="nb-NO"/>
          </a:p>
        </p:txBody>
      </p:sp>
    </p:spTree>
    <p:extLst>
      <p:ext uri="{BB962C8B-B14F-4D97-AF65-F5344CB8AC3E}">
        <p14:creationId xmlns:p14="http://schemas.microsoft.com/office/powerpoint/2010/main" val="1082865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Disse begrepene kan hjelpe elevene å forstå hendelser i historien bedre. Begreper viser også ulike metoder som ble brukt for å skape Norge og som påvirket nasjonale minoriteter.</a:t>
            </a:r>
            <a:endParaRPr lang="nb-NO">
              <a:solidFill>
                <a:srgbClr val="444444"/>
              </a:solidFill>
            </a:endParaRPr>
          </a:p>
          <a:p>
            <a:endParaRPr lang="nb-NO">
              <a:solidFill>
                <a:srgbClr val="444444"/>
              </a:solidFill>
            </a:endParaRPr>
          </a:p>
          <a:p>
            <a:r>
              <a:rPr lang="nb-NO"/>
              <a:t>Referanseliste:</a:t>
            </a:r>
            <a:endParaRPr lang="en-US">
              <a:solidFill>
                <a:srgbClr val="444444"/>
              </a:solidFill>
            </a:endParaRPr>
          </a:p>
          <a:p>
            <a:r>
              <a:rPr lang="nb-NO"/>
              <a:t>FN-sambandet. (2025). </a:t>
            </a:r>
            <a:r>
              <a:rPr lang="nb-NO" i="1"/>
              <a:t>Folkemord</a:t>
            </a:r>
            <a:r>
              <a:rPr lang="nb-NO"/>
              <a:t>. Hentet fra </a:t>
            </a:r>
            <a:r>
              <a:rPr lang="nb-NO">
                <a:hlinkClick r:id="rId3"/>
              </a:rPr>
              <a:t>https://fn.no/tema/konflikt-og-fred/folkemord</a:t>
            </a:r>
            <a:endParaRPr lang="en-US">
              <a:solidFill>
                <a:srgbClr val="444444"/>
              </a:solidFill>
            </a:endParaRPr>
          </a:p>
          <a:p>
            <a:r>
              <a:rPr lang="nb-NO"/>
              <a:t>NDLA. (2020). </a:t>
            </a:r>
            <a:r>
              <a:rPr lang="nb-NO" i="1"/>
              <a:t>Integrering, assimilering, segregering og marginalisering</a:t>
            </a:r>
            <a:r>
              <a:rPr lang="nb-NO"/>
              <a:t>. Hentet fra </a:t>
            </a:r>
            <a:r>
              <a:rPr lang="nb-NO">
                <a:hlinkClick r:id="rId4"/>
              </a:rPr>
              <a:t>https://ndla.no/nb/r/sosiologi-og-sosialantropologi/integrering-assimilering-segregering-og-marginalisering/0bc5d7531e</a:t>
            </a:r>
            <a:endParaRPr lang="en-US">
              <a:solidFill>
                <a:srgbClr val="444444"/>
              </a:solidFill>
            </a:endParaRPr>
          </a:p>
          <a:p>
            <a:r>
              <a:rPr lang="nb-NO"/>
              <a:t>Rasismeveileder. (2025). </a:t>
            </a:r>
            <a:r>
              <a:rPr lang="nb-NO" i="1"/>
              <a:t>Ordbok</a:t>
            </a:r>
            <a:r>
              <a:rPr lang="nb-NO"/>
              <a:t>. Hentet fra </a:t>
            </a:r>
            <a:r>
              <a:rPr lang="nb-NO">
                <a:hlinkClick r:id="rId5"/>
              </a:rPr>
              <a:t>https://www.rasismeveileder.no/ordbok.html</a:t>
            </a:r>
            <a:endParaRPr lang="en-US">
              <a:solidFill>
                <a:srgbClr val="444444"/>
              </a:solidFill>
            </a:endParaRPr>
          </a:p>
          <a:p>
            <a:r>
              <a:rPr lang="nb-NO"/>
              <a:t>Store norske leksikon. (2025). </a:t>
            </a:r>
            <a:r>
              <a:rPr lang="nb-NO" i="1"/>
              <a:t>Forfølgelse</a:t>
            </a:r>
            <a:r>
              <a:rPr lang="nb-NO"/>
              <a:t>. Hentet fra </a:t>
            </a:r>
            <a:r>
              <a:rPr lang="nb-NO">
                <a:hlinkClick r:id="rId6"/>
              </a:rPr>
              <a:t>https://snl.no/forfølgelse</a:t>
            </a:r>
            <a:endParaRPr lang="en-US">
              <a:solidFill>
                <a:srgbClr val="444444"/>
              </a:solidFill>
            </a:endParaRPr>
          </a:p>
          <a:p>
            <a:pPr marL="171450" indent="-171450">
              <a:buFont typeface="Arial"/>
              <a:buChar char="•"/>
            </a:pPr>
            <a:endParaRPr lang="nb-NO">
              <a:solidFill>
                <a:srgbClr val="444444"/>
              </a:solidFil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C5F19F3-2394-4CCF-A753-1456D4FE6254}" type="slidenum">
              <a:rPr lang="nb-NO" smtClean="0"/>
              <a:t>6</a:t>
            </a:fld>
            <a:endParaRPr lang="nb-NO"/>
          </a:p>
        </p:txBody>
      </p:sp>
    </p:spTree>
    <p:extLst>
      <p:ext uri="{BB962C8B-B14F-4D97-AF65-F5344CB8AC3E}">
        <p14:creationId xmlns:p14="http://schemas.microsoft.com/office/powerpoint/2010/main" val="284818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Hvis klassen trenger tilrettelegging, så finnes det også video uten lydfil, og kun lydfil. De finner du her: </a:t>
            </a:r>
            <a:r>
              <a:rPr lang="nb-NO" sz="1200" b="0" i="0" kern="1200">
                <a:solidFill>
                  <a:schemeClr val="tx1"/>
                </a:solidFill>
                <a:effectLst/>
                <a:latin typeface="+mn-lt"/>
                <a:ea typeface="+mn-ea"/>
                <a:cs typeface="+mn-cs"/>
              </a:rPr>
              <a:t> https://kun.no/publikasjoner/film-en-tidslinje-om-den-glemte-historien </a:t>
            </a:r>
            <a:endParaRPr lang="nb-NO"/>
          </a:p>
        </p:txBody>
      </p:sp>
      <p:sp>
        <p:nvSpPr>
          <p:cNvPr id="4" name="Plassholder for lysbildenummer 3"/>
          <p:cNvSpPr>
            <a:spLocks noGrp="1"/>
          </p:cNvSpPr>
          <p:nvPr>
            <p:ph type="sldNum" sz="quarter" idx="5"/>
          </p:nvPr>
        </p:nvSpPr>
        <p:spPr/>
        <p:txBody>
          <a:bodyPr/>
          <a:lstStyle/>
          <a:p>
            <a:fld id="{4C5F19F3-2394-4CCF-A753-1456D4FE6254}" type="slidenum">
              <a:rPr lang="nb-NO" smtClean="0"/>
              <a:t>7</a:t>
            </a:fld>
            <a:endParaRPr lang="nb-NO"/>
          </a:p>
        </p:txBody>
      </p:sp>
    </p:spTree>
    <p:extLst>
      <p:ext uri="{BB962C8B-B14F-4D97-AF65-F5344CB8AC3E}">
        <p14:creationId xmlns:p14="http://schemas.microsoft.com/office/powerpoint/2010/main" val="2130329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kan elevene reflektere over spørsmålene. Eksempler på konsekvensene kan være tapt språk og kultur, traumer, mistillit, fordommer og rasisme. </a:t>
            </a:r>
          </a:p>
          <a:p>
            <a:endParaRPr lang="nb-NO"/>
          </a:p>
          <a:p>
            <a:endParaRPr lang="nb-NO"/>
          </a:p>
        </p:txBody>
      </p:sp>
      <p:sp>
        <p:nvSpPr>
          <p:cNvPr id="4" name="Plassholder for lysbildenummer 3"/>
          <p:cNvSpPr>
            <a:spLocks noGrp="1"/>
          </p:cNvSpPr>
          <p:nvPr>
            <p:ph type="sldNum" sz="quarter" idx="5"/>
          </p:nvPr>
        </p:nvSpPr>
        <p:spPr/>
        <p:txBody>
          <a:bodyPr/>
          <a:lstStyle/>
          <a:p>
            <a:fld id="{4C5F19F3-2394-4CCF-A753-1456D4FE6254}" type="slidenum">
              <a:rPr lang="nb-NO" smtClean="0"/>
              <a:t>8</a:t>
            </a:fld>
            <a:endParaRPr lang="nb-NO"/>
          </a:p>
        </p:txBody>
      </p:sp>
    </p:spTree>
    <p:extLst>
      <p:ext uri="{BB962C8B-B14F-4D97-AF65-F5344CB8AC3E}">
        <p14:creationId xmlns:p14="http://schemas.microsoft.com/office/powerpoint/2010/main" val="4518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Med utgangspunkt i filmen dere har sett skal elevene i grupper lage hver sin tidslinje over den glemte historiene til de nasjonale minoritetene i Norge. Klassen vil til sammen få fem spesifikke tidslinjer. Dere kan sammen vurdere hvilket format som passer best, enten analog veggavis eller lignende, eller noe digital PPT, film, Prezi eller annet. Ulike elever kan ha ulike preferanser. </a:t>
            </a:r>
            <a:endParaRPr lang="en-US">
              <a:solidFill>
                <a:srgbClr val="444444"/>
              </a:solidFill>
            </a:endParaRPr>
          </a:p>
          <a:p>
            <a:endParaRPr lang="nb-NO">
              <a:solidFill>
                <a:srgbClr val="444444"/>
              </a:solidFill>
            </a:endParaRPr>
          </a:p>
          <a:p>
            <a:r>
              <a:rPr lang="nb-NO"/>
              <a:t>Del elevene i fem grupper. Du som lærer kjenner klassen best og kan mest hensiktsmessig vurdere hvordan elvene skal deles i grupper og hvilke grupper som skal jobbe med hvilken av de nasjonale minoritetene. </a:t>
            </a:r>
            <a:endParaRPr lang="en-US">
              <a:solidFill>
                <a:srgbClr val="444444"/>
              </a:solidFill>
            </a:endParaRPr>
          </a:p>
          <a:p>
            <a:endParaRPr lang="nb-NO">
              <a:solidFill>
                <a:srgbClr val="444444"/>
              </a:solidFill>
            </a:endParaRPr>
          </a:p>
          <a:p>
            <a:r>
              <a:rPr lang="nb-NO"/>
              <a:t>Elevene kan bruke relevant informasjon fra kjennoss.no i sine tidslinjer, men bør også bruke andre egnede kilder og utøve god kildekritikk. </a:t>
            </a:r>
            <a:endParaRPr lang="en-US">
              <a:solidFill>
                <a:srgbClr val="444444"/>
              </a:solidFill>
            </a:endParaRPr>
          </a:p>
          <a:p>
            <a:endParaRPr lang="nb-NO">
              <a:solidFill>
                <a:srgbClr val="444444"/>
              </a:solidFill>
            </a:endParaRPr>
          </a:p>
          <a:p>
            <a:r>
              <a:rPr lang="nb-NO"/>
              <a:t>I tillegg til å gjøre seg kjent med deler av historien er det viktig at eleven bruker det de lærer til å reflektere over hvordan dette kunne skje og hvilke konsekvenser det fikk og fremdeles har. </a:t>
            </a:r>
            <a:endParaRPr lang="en-US">
              <a:solidFill>
                <a:srgbClr val="444444"/>
              </a:solidFill>
            </a:endParaRPr>
          </a:p>
          <a:p>
            <a:endParaRPr lang="nb-NO">
              <a:solidFill>
                <a:srgbClr val="444444"/>
              </a:solidFill>
            </a:endParaRPr>
          </a:p>
          <a:p>
            <a:r>
              <a:rPr lang="nb-NO"/>
              <a:t>Eget oppgaveark som kan deles ut til elevene. </a:t>
            </a:r>
            <a:endParaRPr lang="en-US">
              <a:solidFill>
                <a:srgbClr val="444444"/>
              </a:solidFill>
            </a:endParaRPr>
          </a:p>
          <a:p>
            <a:endParaRPr lang="nb-NO">
              <a:solidFill>
                <a:srgbClr val="444444"/>
              </a:solidFill>
            </a:endParaRPr>
          </a:p>
          <a:p>
            <a:endParaRPr lang="nb-NO">
              <a:solidFill>
                <a:srgbClr val="444444"/>
              </a:solidFill>
            </a:endParaRPr>
          </a:p>
          <a:p>
            <a:endParaRPr lang="nb-NO">
              <a:solidFill>
                <a:srgbClr val="444444"/>
              </a:solidFill>
            </a:endParaRPr>
          </a:p>
          <a:p>
            <a:endParaRPr lang="nb-NO">
              <a:solidFill>
                <a:srgbClr val="444444"/>
              </a:solidFil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C5F19F3-2394-4CCF-A753-1456D4FE6254}" type="slidenum">
              <a:rPr lang="nb-NO" smtClean="0"/>
              <a:t>9</a:t>
            </a:fld>
            <a:endParaRPr lang="nb-NO"/>
          </a:p>
        </p:txBody>
      </p:sp>
    </p:spTree>
    <p:extLst>
      <p:ext uri="{BB962C8B-B14F-4D97-AF65-F5344CB8AC3E}">
        <p14:creationId xmlns:p14="http://schemas.microsoft.com/office/powerpoint/2010/main" val="142424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B99072-A1DE-37CE-37E6-D3B00C34D3E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175A9D9-A42A-A5A6-8085-C1A297C10F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4C889EF-56B8-3D73-E9A2-CEEFB38BB1E3}"/>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5" name="Plassholder for bunntekst 4">
            <a:extLst>
              <a:ext uri="{FF2B5EF4-FFF2-40B4-BE49-F238E27FC236}">
                <a16:creationId xmlns:a16="http://schemas.microsoft.com/office/drawing/2014/main" id="{7ADB993C-E19E-1F97-E9E4-E48927CF85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831253A-D5FC-C2F0-F654-FF486688931C}"/>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287159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1464BD-9566-922A-30A8-91C4806FF85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DAAE643-E849-C689-F416-A77A1B2E86F1}"/>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B7C9F53-8AE2-37B3-5821-8F7C6081E403}"/>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5" name="Plassholder for bunntekst 4">
            <a:extLst>
              <a:ext uri="{FF2B5EF4-FFF2-40B4-BE49-F238E27FC236}">
                <a16:creationId xmlns:a16="http://schemas.microsoft.com/office/drawing/2014/main" id="{A27CC5DB-2996-394A-1DD1-D0D09277F85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229A3C-5ACC-A5BE-B16B-1CCC93922ADB}"/>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127676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FB31387-1EA4-EA0D-EB74-03CC85D73A6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CA8462A9-9F43-3BAD-5400-E0E1287C91F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FA21614-65CF-F334-8168-DD11332BFCED}"/>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5" name="Plassholder for bunntekst 4">
            <a:extLst>
              <a:ext uri="{FF2B5EF4-FFF2-40B4-BE49-F238E27FC236}">
                <a16:creationId xmlns:a16="http://schemas.microsoft.com/office/drawing/2014/main" id="{9512F17F-490D-4D7E-8F0C-C36A96588F1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59D6591-FB05-4D73-F1BA-647E2FDD6874}"/>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7710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449F37-5FA3-BC32-628B-76CB8666910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88BCCB9-02A7-A562-2993-E0F7F35B329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4EA6B5-06AE-5D49-BDC4-C60B67211CD4}"/>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5" name="Plassholder for bunntekst 4">
            <a:extLst>
              <a:ext uri="{FF2B5EF4-FFF2-40B4-BE49-F238E27FC236}">
                <a16:creationId xmlns:a16="http://schemas.microsoft.com/office/drawing/2014/main" id="{7DA5E753-A987-0461-7BB3-915D5D168E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64AC4B3-425E-22E1-3483-E39CA05B7883}"/>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39986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DE1C79-14F3-B2AF-F9FD-E260E5AAA84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F9D3880-5120-B4EA-58D1-5AB23AFC8F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C5D92B7-5F52-BE6B-B520-5354406469F5}"/>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5" name="Plassholder for bunntekst 4">
            <a:extLst>
              <a:ext uri="{FF2B5EF4-FFF2-40B4-BE49-F238E27FC236}">
                <a16:creationId xmlns:a16="http://schemas.microsoft.com/office/drawing/2014/main" id="{92473385-FE02-F399-C0D2-3C408D3EA2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1D638E9-123A-5B11-B72A-8EF7710594D9}"/>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400741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3D99BC-B2AA-5454-AA4D-D5F6046806F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E2F5526-79B5-62B2-CC15-60F426316FF0}"/>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E4966C6-28B0-7B57-C670-4D704BFB512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0B49D8B-5D25-D815-5B30-C79866EAE1FA}"/>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6" name="Plassholder for bunntekst 5">
            <a:extLst>
              <a:ext uri="{FF2B5EF4-FFF2-40B4-BE49-F238E27FC236}">
                <a16:creationId xmlns:a16="http://schemas.microsoft.com/office/drawing/2014/main" id="{9BC06960-89EF-576B-9693-E1D89E4DDE6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51B9692-27FD-81E4-A597-CA8CA5FB92AD}"/>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238428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383610-E2A4-DB82-D6A3-0F1A9459020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2398E2D-C9D8-62FF-1343-DB0333D4D7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5D7E231-9F33-773A-0FBF-52EF4EE96F2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80E5EDA-C702-341E-1502-BC220A5BD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A5EEB8D-4A5F-7CCD-4BEF-537CEECB98E3}"/>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296BF80-F157-4F37-5135-88AA332E6FE6}"/>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8" name="Plassholder for bunntekst 7">
            <a:extLst>
              <a:ext uri="{FF2B5EF4-FFF2-40B4-BE49-F238E27FC236}">
                <a16:creationId xmlns:a16="http://schemas.microsoft.com/office/drawing/2014/main" id="{50B6DA5A-FC0F-FCA8-E73A-432CA2D6D1A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96700D9-3B7D-241E-65B5-9906C5129390}"/>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12668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1CE86-F749-6DFE-2FC6-A7F3CA962A4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AD66B3A-AE39-7F5C-AAEA-AAF4CDAEB401}"/>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4" name="Plassholder for bunntekst 3">
            <a:extLst>
              <a:ext uri="{FF2B5EF4-FFF2-40B4-BE49-F238E27FC236}">
                <a16:creationId xmlns:a16="http://schemas.microsoft.com/office/drawing/2014/main" id="{3CDFF7BA-B80E-47E4-7DD4-61CA67D1217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9B7F8E0-857B-2BE0-D9A3-D1F734A710BF}"/>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1842634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FE1EA9B-BC22-BECC-EE15-40503F4894BA}"/>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3" name="Plassholder for bunntekst 2">
            <a:extLst>
              <a:ext uri="{FF2B5EF4-FFF2-40B4-BE49-F238E27FC236}">
                <a16:creationId xmlns:a16="http://schemas.microsoft.com/office/drawing/2014/main" id="{0871EE6E-6719-E0B5-A469-B432E3E368A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6D214F2-45B4-20D0-EE9A-47C1C3520F43}"/>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4073530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E9063F-77F7-4029-20D5-236EB881056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33FE6CB-4ADF-D800-4111-81CF187A5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777FDF5-200A-4B88-D7A1-146F71AB9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96AB257-A5AB-738A-6133-BB3432609EB3}"/>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6" name="Plassholder for bunntekst 5">
            <a:extLst>
              <a:ext uri="{FF2B5EF4-FFF2-40B4-BE49-F238E27FC236}">
                <a16:creationId xmlns:a16="http://schemas.microsoft.com/office/drawing/2014/main" id="{4F1EB14F-C56B-0EBE-E991-19D70F48855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4CED7A3-1073-BE34-FABB-3C5ED6378F3B}"/>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1063103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D9F0C2-6E46-C53E-F567-19986A91259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48E8C66-B286-AC28-DF54-A0F6851E4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AB9F27-3418-09C6-ACC0-58793EBBF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E492EDB-CA99-A8D6-9410-32627F08D3CE}"/>
              </a:ext>
            </a:extLst>
          </p:cNvPr>
          <p:cNvSpPr>
            <a:spLocks noGrp="1"/>
          </p:cNvSpPr>
          <p:nvPr>
            <p:ph type="dt" sz="half" idx="10"/>
          </p:nvPr>
        </p:nvSpPr>
        <p:spPr/>
        <p:txBody>
          <a:bodyPr/>
          <a:lstStyle/>
          <a:p>
            <a:fld id="{E009AE21-82ED-4124-A6F2-108EDE8ED4F9}" type="datetimeFigureOut">
              <a:rPr lang="nb-NO" smtClean="0"/>
              <a:t>21.01.2026</a:t>
            </a:fld>
            <a:endParaRPr lang="nb-NO"/>
          </a:p>
        </p:txBody>
      </p:sp>
      <p:sp>
        <p:nvSpPr>
          <p:cNvPr id="6" name="Plassholder for bunntekst 5">
            <a:extLst>
              <a:ext uri="{FF2B5EF4-FFF2-40B4-BE49-F238E27FC236}">
                <a16:creationId xmlns:a16="http://schemas.microsoft.com/office/drawing/2014/main" id="{9C997AD4-0E89-F6C0-F99B-65B5D0FDA0D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E789139-63D5-456C-7EBA-B24513FC81AA}"/>
              </a:ext>
            </a:extLst>
          </p:cNvPr>
          <p:cNvSpPr>
            <a:spLocks noGrp="1"/>
          </p:cNvSpPr>
          <p:nvPr>
            <p:ph type="sldNum" sz="quarter" idx="12"/>
          </p:nvPr>
        </p:nvSpPr>
        <p:spPr/>
        <p:txBody>
          <a:bodyPr/>
          <a:lstStyle/>
          <a:p>
            <a:fld id="{EA7C97E5-2642-4299-97A1-62BED8FEAD9A}" type="slidenum">
              <a:rPr lang="nb-NO" smtClean="0"/>
              <a:t>‹#›</a:t>
            </a:fld>
            <a:endParaRPr lang="nb-NO"/>
          </a:p>
        </p:txBody>
      </p:sp>
    </p:spTree>
    <p:extLst>
      <p:ext uri="{BB962C8B-B14F-4D97-AF65-F5344CB8AC3E}">
        <p14:creationId xmlns:p14="http://schemas.microsoft.com/office/powerpoint/2010/main" val="131929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A0E1A92-0679-0F74-081A-98B0A37AE2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C5F5498-9FA7-5337-1E1F-F03AB84FC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3107234-4A89-0A4F-A138-51E6AABC26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09AE21-82ED-4124-A6F2-108EDE8ED4F9}" type="datetimeFigureOut">
              <a:rPr lang="nb-NO" smtClean="0"/>
              <a:t>21.01.2026</a:t>
            </a:fld>
            <a:endParaRPr lang="nb-NO"/>
          </a:p>
        </p:txBody>
      </p:sp>
      <p:sp>
        <p:nvSpPr>
          <p:cNvPr id="5" name="Plassholder for bunntekst 4">
            <a:extLst>
              <a:ext uri="{FF2B5EF4-FFF2-40B4-BE49-F238E27FC236}">
                <a16:creationId xmlns:a16="http://schemas.microsoft.com/office/drawing/2014/main" id="{32F011F2-3BFD-2BB7-44E6-D9D3866BB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CEA56693-B901-ED3E-A4CE-0451CFE06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7C97E5-2642-4299-97A1-62BED8FEAD9A}" type="slidenum">
              <a:rPr lang="nb-NO" smtClean="0"/>
              <a:t>‹#›</a:t>
            </a:fld>
            <a:endParaRPr lang="nb-NO"/>
          </a:p>
        </p:txBody>
      </p:sp>
    </p:spTree>
    <p:extLst>
      <p:ext uri="{BB962C8B-B14F-4D97-AF65-F5344CB8AC3E}">
        <p14:creationId xmlns:p14="http://schemas.microsoft.com/office/powerpoint/2010/main" val="1064618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SGorbMhkCO8?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7F93AC-B68C-AD96-EE73-462AF6C0EC66}"/>
              </a:ext>
            </a:extLst>
          </p:cNvPr>
          <p:cNvSpPr>
            <a:spLocks noGrp="1"/>
          </p:cNvSpPr>
          <p:nvPr>
            <p:ph type="ctrTitle"/>
          </p:nvPr>
        </p:nvSpPr>
        <p:spPr>
          <a:xfrm>
            <a:off x="2062480" y="2595563"/>
            <a:ext cx="9144000" cy="2387600"/>
          </a:xfrm>
        </p:spPr>
        <p:txBody>
          <a:bodyPr/>
          <a:lstStyle/>
          <a:p>
            <a:r>
              <a:rPr lang="nb-NO" b="1" err="1"/>
              <a:t>Kvener</a:t>
            </a:r>
            <a:r>
              <a:rPr lang="nb-NO" b="1"/>
              <a:t>, </a:t>
            </a:r>
            <a:r>
              <a:rPr lang="nb-NO" b="1" err="1"/>
              <a:t>skogfinner</a:t>
            </a:r>
            <a:r>
              <a:rPr lang="nb-NO" b="1"/>
              <a:t>, </a:t>
            </a:r>
            <a:r>
              <a:rPr lang="nb-NO" b="1" err="1"/>
              <a:t>jøder</a:t>
            </a:r>
            <a:r>
              <a:rPr lang="nb-NO" b="1"/>
              <a:t>, </a:t>
            </a:r>
            <a:r>
              <a:rPr lang="nb-NO" b="1" err="1"/>
              <a:t>romer</a:t>
            </a:r>
            <a:r>
              <a:rPr lang="nb-NO" b="1"/>
              <a:t> </a:t>
            </a:r>
            <a:r>
              <a:rPr lang="nb-NO" b="1" err="1"/>
              <a:t>og</a:t>
            </a:r>
            <a:r>
              <a:rPr lang="nb-NO" b="1"/>
              <a:t> </a:t>
            </a:r>
            <a:r>
              <a:rPr lang="nb-NO" b="1" err="1"/>
              <a:t>romanifolk</a:t>
            </a:r>
            <a:r>
              <a:rPr lang="nb-NO" b="1"/>
              <a:t>/</a:t>
            </a:r>
            <a:r>
              <a:rPr lang="nb-NO" b="1" err="1"/>
              <a:t>tatere</a:t>
            </a:r>
            <a:endParaRPr lang="nb-NO" b="1"/>
          </a:p>
        </p:txBody>
      </p:sp>
      <p:sp>
        <p:nvSpPr>
          <p:cNvPr id="3" name="Undertittel 2">
            <a:extLst>
              <a:ext uri="{FF2B5EF4-FFF2-40B4-BE49-F238E27FC236}">
                <a16:creationId xmlns:a16="http://schemas.microsoft.com/office/drawing/2014/main" id="{24149675-4199-DCB6-6684-6CDC38AB7077}"/>
              </a:ext>
            </a:extLst>
          </p:cNvPr>
          <p:cNvSpPr>
            <a:spLocks noGrp="1"/>
          </p:cNvSpPr>
          <p:nvPr>
            <p:ph type="subTitle" idx="1"/>
          </p:nvPr>
        </p:nvSpPr>
        <p:spPr>
          <a:xfrm>
            <a:off x="2062480" y="5075238"/>
            <a:ext cx="9144000" cy="1655762"/>
          </a:xfrm>
        </p:spPr>
        <p:txBody>
          <a:bodyPr vert="horz" lIns="91440" tIns="45720" rIns="91440" bIns="45720" rtlCol="0" anchor="t">
            <a:normAutofit/>
          </a:bodyPr>
          <a:lstStyle/>
          <a:p>
            <a:r>
              <a:rPr lang="nb-NO" b="1" err="1"/>
              <a:t>Nasjonale</a:t>
            </a:r>
            <a:r>
              <a:rPr lang="nb-NO" b="1"/>
              <a:t> </a:t>
            </a:r>
            <a:r>
              <a:rPr lang="nb-NO" b="1" err="1"/>
              <a:t>minoriteter</a:t>
            </a:r>
            <a:r>
              <a:rPr lang="nb-NO" b="1"/>
              <a:t> </a:t>
            </a:r>
            <a:r>
              <a:rPr lang="nb-NO" b="1" err="1"/>
              <a:t>i</a:t>
            </a:r>
            <a:r>
              <a:rPr lang="nb-NO" b="1"/>
              <a:t> Norge</a:t>
            </a:r>
          </a:p>
        </p:txBody>
      </p:sp>
    </p:spTree>
    <p:extLst>
      <p:ext uri="{BB962C8B-B14F-4D97-AF65-F5344CB8AC3E}">
        <p14:creationId xmlns:p14="http://schemas.microsoft.com/office/powerpoint/2010/main" val="2506882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77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CDBBC1-F604-35CC-76C0-07F578591B69}"/>
              </a:ext>
            </a:extLst>
          </p:cNvPr>
          <p:cNvSpPr>
            <a:spLocks noGrp="1"/>
          </p:cNvSpPr>
          <p:nvPr>
            <p:ph type="title"/>
          </p:nvPr>
        </p:nvSpPr>
        <p:spPr>
          <a:xfrm>
            <a:off x="1224280" y="771525"/>
            <a:ext cx="6797040" cy="1325563"/>
          </a:xfrm>
        </p:spPr>
        <p:txBody>
          <a:bodyPr>
            <a:noAutofit/>
          </a:bodyPr>
          <a:lstStyle/>
          <a:p>
            <a:r>
              <a:rPr lang="nb-NO" sz="3800" b="1" err="1"/>
              <a:t>Nasjonale</a:t>
            </a:r>
            <a:r>
              <a:rPr lang="nb-NO" sz="3800" b="1"/>
              <a:t> </a:t>
            </a:r>
            <a:r>
              <a:rPr lang="nb-NO" sz="3800" b="1" err="1"/>
              <a:t>minoriteter</a:t>
            </a:r>
            <a:r>
              <a:rPr lang="nb-NO" sz="3800" b="1"/>
              <a:t>: </a:t>
            </a:r>
            <a:br>
              <a:rPr lang="nb-NO" sz="3800" b="1"/>
            </a:br>
            <a:r>
              <a:rPr lang="nb-NO" sz="3800" b="1"/>
              <a:t>Kvener, </a:t>
            </a:r>
            <a:r>
              <a:rPr lang="nb-NO" sz="3800" b="1" err="1"/>
              <a:t>skogfinner</a:t>
            </a:r>
            <a:r>
              <a:rPr lang="nb-NO" sz="3800" b="1"/>
              <a:t>, jøder,</a:t>
            </a:r>
            <a:br>
              <a:rPr lang="nb-NO" sz="3800" b="1"/>
            </a:br>
            <a:r>
              <a:rPr lang="nb-NO" sz="3800" b="1"/>
              <a:t>romer </a:t>
            </a:r>
            <a:r>
              <a:rPr lang="nb-NO" sz="3800" b="1" err="1"/>
              <a:t>og</a:t>
            </a:r>
            <a:r>
              <a:rPr lang="nb-NO" sz="3800" b="1"/>
              <a:t> </a:t>
            </a:r>
            <a:r>
              <a:rPr lang="nb-NO" sz="3800" b="1" err="1"/>
              <a:t>romanifolk</a:t>
            </a:r>
            <a:r>
              <a:rPr lang="nb-NO" sz="3800" b="1"/>
              <a:t>/</a:t>
            </a:r>
            <a:r>
              <a:rPr lang="nb-NO" sz="3800" b="1" err="1"/>
              <a:t>tatere</a:t>
            </a:r>
            <a:r>
              <a:rPr lang="nb-NO" sz="3800" b="1"/>
              <a:t> </a:t>
            </a:r>
          </a:p>
        </p:txBody>
      </p:sp>
      <p:sp>
        <p:nvSpPr>
          <p:cNvPr id="3" name="Plassholder for innhold 2">
            <a:extLst>
              <a:ext uri="{FF2B5EF4-FFF2-40B4-BE49-F238E27FC236}">
                <a16:creationId xmlns:a16="http://schemas.microsoft.com/office/drawing/2014/main" id="{81929959-B7DA-5EAA-F248-053F58FC4078}"/>
              </a:ext>
            </a:extLst>
          </p:cNvPr>
          <p:cNvSpPr>
            <a:spLocks noGrp="1"/>
          </p:cNvSpPr>
          <p:nvPr>
            <p:ph idx="1"/>
          </p:nvPr>
        </p:nvSpPr>
        <p:spPr>
          <a:xfrm>
            <a:off x="3034553" y="3430905"/>
            <a:ext cx="7955280" cy="4351338"/>
          </a:xfrm>
        </p:spPr>
        <p:txBody>
          <a:bodyPr vert="horz" lIns="91440" tIns="45720" rIns="91440" bIns="45720" rtlCol="0" anchor="t">
            <a:normAutofit/>
          </a:bodyPr>
          <a:lstStyle/>
          <a:p>
            <a:r>
              <a:rPr lang="nb-NO" sz="2400" err="1"/>
              <a:t>Grunnlaget</a:t>
            </a:r>
            <a:r>
              <a:rPr lang="nb-NO" sz="2400"/>
              <a:t> for </a:t>
            </a:r>
            <a:r>
              <a:rPr lang="nb-NO" sz="2400" err="1"/>
              <a:t>rettigheter</a:t>
            </a:r>
            <a:r>
              <a:rPr lang="nb-NO" sz="2400"/>
              <a:t>: FNs </a:t>
            </a:r>
            <a:r>
              <a:rPr lang="nb-NO" sz="2400" err="1"/>
              <a:t>konvensjon</a:t>
            </a:r>
            <a:r>
              <a:rPr lang="nb-NO" sz="2400"/>
              <a:t> om </a:t>
            </a:r>
            <a:r>
              <a:rPr lang="nb-NO" sz="2400" err="1"/>
              <a:t>sivile</a:t>
            </a:r>
            <a:r>
              <a:rPr lang="nb-NO" sz="2400"/>
              <a:t> </a:t>
            </a:r>
            <a:r>
              <a:rPr lang="nb-NO" sz="2400" err="1"/>
              <a:t>og</a:t>
            </a:r>
            <a:r>
              <a:rPr lang="nb-NO" sz="2400"/>
              <a:t> </a:t>
            </a:r>
            <a:r>
              <a:rPr lang="nb-NO" sz="2400" err="1"/>
              <a:t>politiske</a:t>
            </a:r>
            <a:r>
              <a:rPr lang="nb-NO" sz="2400"/>
              <a:t> </a:t>
            </a:r>
            <a:r>
              <a:rPr lang="nb-NO" sz="2400" err="1"/>
              <a:t>rettigheter</a:t>
            </a:r>
            <a:r>
              <a:rPr lang="nb-NO" sz="2400"/>
              <a:t>, Den </a:t>
            </a:r>
            <a:r>
              <a:rPr lang="nb-NO" sz="2400" err="1"/>
              <a:t>europeiske</a:t>
            </a:r>
            <a:r>
              <a:rPr lang="nb-NO" sz="2400"/>
              <a:t> </a:t>
            </a:r>
            <a:r>
              <a:rPr lang="nb-NO" sz="2400" err="1"/>
              <a:t>pakten</a:t>
            </a:r>
            <a:r>
              <a:rPr lang="nb-NO" sz="2400"/>
              <a:t> om regions- </a:t>
            </a:r>
            <a:r>
              <a:rPr lang="nb-NO" sz="2400" err="1"/>
              <a:t>og</a:t>
            </a:r>
            <a:r>
              <a:rPr lang="nb-NO" sz="2400"/>
              <a:t> </a:t>
            </a:r>
            <a:r>
              <a:rPr lang="nb-NO" sz="2400" err="1"/>
              <a:t>minoritetsspråk</a:t>
            </a:r>
            <a:r>
              <a:rPr lang="nb-NO" sz="2400"/>
              <a:t> </a:t>
            </a:r>
            <a:r>
              <a:rPr lang="nb-NO" sz="2400" err="1"/>
              <a:t>og</a:t>
            </a:r>
            <a:r>
              <a:rPr lang="nb-NO" sz="2400"/>
              <a:t> </a:t>
            </a:r>
            <a:r>
              <a:rPr lang="nb-NO" sz="2400" err="1"/>
              <a:t>Europarådets</a:t>
            </a:r>
            <a:r>
              <a:rPr lang="nb-NO" sz="2400"/>
              <a:t> </a:t>
            </a:r>
            <a:r>
              <a:rPr lang="nb-NO" sz="2400" err="1"/>
              <a:t>rammekonvensjon</a:t>
            </a:r>
            <a:r>
              <a:rPr lang="nb-NO" sz="2400"/>
              <a:t> om </a:t>
            </a:r>
            <a:r>
              <a:rPr lang="nb-NO" sz="2400" err="1"/>
              <a:t>beskyttelse</a:t>
            </a:r>
            <a:r>
              <a:rPr lang="nb-NO" sz="2400"/>
              <a:t> </a:t>
            </a:r>
            <a:r>
              <a:rPr lang="nb-NO" sz="2400" err="1"/>
              <a:t>av</a:t>
            </a:r>
            <a:r>
              <a:rPr lang="nb-NO" sz="2400"/>
              <a:t> </a:t>
            </a:r>
            <a:r>
              <a:rPr lang="nb-NO" sz="2400" err="1"/>
              <a:t>nasjonale</a:t>
            </a:r>
            <a:r>
              <a:rPr lang="nb-NO" sz="2400"/>
              <a:t> minoriteter.</a:t>
            </a:r>
          </a:p>
          <a:p>
            <a:r>
              <a:rPr lang="nb-NO" sz="2400" err="1"/>
              <a:t>Hører</a:t>
            </a:r>
            <a:r>
              <a:rPr lang="nb-NO" sz="2400"/>
              <a:t> </a:t>
            </a:r>
            <a:r>
              <a:rPr lang="nb-NO" sz="2400" err="1"/>
              <a:t>til</a:t>
            </a:r>
            <a:r>
              <a:rPr lang="nb-NO" sz="2400"/>
              <a:t> </a:t>
            </a:r>
            <a:r>
              <a:rPr lang="nb-NO" sz="2400" err="1"/>
              <a:t>grupper</a:t>
            </a:r>
            <a:r>
              <a:rPr lang="nb-NO" sz="2400"/>
              <a:t> med lang </a:t>
            </a:r>
            <a:r>
              <a:rPr lang="nb-NO" sz="2400" err="1"/>
              <a:t>tilknytting</a:t>
            </a:r>
            <a:r>
              <a:rPr lang="nb-NO" sz="2400"/>
              <a:t> </a:t>
            </a:r>
            <a:r>
              <a:rPr lang="nb-NO" sz="2400" err="1"/>
              <a:t>til</a:t>
            </a:r>
            <a:r>
              <a:rPr lang="nb-NO" sz="2400"/>
              <a:t> Norge. Disse </a:t>
            </a:r>
            <a:r>
              <a:rPr lang="nb-NO" sz="2400" err="1"/>
              <a:t>gruppene</a:t>
            </a:r>
            <a:r>
              <a:rPr lang="nb-NO" sz="2400"/>
              <a:t> </a:t>
            </a:r>
            <a:r>
              <a:rPr lang="nb-NO" sz="2400" err="1"/>
              <a:t>har</a:t>
            </a:r>
            <a:r>
              <a:rPr lang="nb-NO" sz="2400"/>
              <a:t> </a:t>
            </a:r>
            <a:r>
              <a:rPr lang="nb-NO" sz="2400" err="1"/>
              <a:t>bidratt</a:t>
            </a:r>
            <a:r>
              <a:rPr lang="nb-NO" sz="2400"/>
              <a:t> </a:t>
            </a:r>
            <a:r>
              <a:rPr lang="nb-NO" sz="2400" err="1"/>
              <a:t>til</a:t>
            </a:r>
            <a:r>
              <a:rPr lang="nb-NO" sz="2400"/>
              <a:t> den </a:t>
            </a:r>
            <a:r>
              <a:rPr lang="nb-NO" sz="2400" err="1"/>
              <a:t>norske</a:t>
            </a:r>
            <a:r>
              <a:rPr lang="nb-NO" sz="2400"/>
              <a:t> </a:t>
            </a:r>
            <a:r>
              <a:rPr lang="nb-NO" sz="2400" err="1"/>
              <a:t>kulturarven</a:t>
            </a:r>
            <a:r>
              <a:rPr lang="nb-NO" sz="2400"/>
              <a:t> </a:t>
            </a:r>
            <a:r>
              <a:rPr lang="nb-NO" sz="2400" err="1"/>
              <a:t>og</a:t>
            </a:r>
            <a:r>
              <a:rPr lang="nb-NO" sz="2400"/>
              <a:t> det er </a:t>
            </a:r>
            <a:r>
              <a:rPr lang="nb-NO" sz="2400" err="1"/>
              <a:t>en</a:t>
            </a:r>
            <a:r>
              <a:rPr lang="nb-NO" sz="2400"/>
              <a:t> del </a:t>
            </a:r>
            <a:r>
              <a:rPr lang="nb-NO" sz="2400" err="1"/>
              <a:t>av</a:t>
            </a:r>
            <a:r>
              <a:rPr lang="nb-NO" sz="2400"/>
              <a:t> </a:t>
            </a:r>
            <a:r>
              <a:rPr lang="nb-NO" sz="2400" err="1"/>
              <a:t>læreplanen</a:t>
            </a:r>
            <a:r>
              <a:rPr lang="nb-NO" sz="2400"/>
              <a:t> at vi </a:t>
            </a:r>
            <a:r>
              <a:rPr lang="nb-NO" sz="2400" err="1"/>
              <a:t>skal</a:t>
            </a:r>
            <a:r>
              <a:rPr lang="nb-NO" sz="2400"/>
              <a:t> ha </a:t>
            </a:r>
            <a:r>
              <a:rPr lang="nb-NO" sz="2400" err="1"/>
              <a:t>kunnskap</a:t>
            </a:r>
            <a:r>
              <a:rPr lang="nb-NO" sz="2400"/>
              <a:t> om </a:t>
            </a:r>
            <a:r>
              <a:rPr lang="nb-NO" sz="2400" err="1"/>
              <a:t>nasjonale</a:t>
            </a:r>
            <a:r>
              <a:rPr lang="nb-NO" sz="2400"/>
              <a:t> minoriteter. </a:t>
            </a:r>
          </a:p>
        </p:txBody>
      </p:sp>
    </p:spTree>
    <p:extLst>
      <p:ext uri="{BB962C8B-B14F-4D97-AF65-F5344CB8AC3E}">
        <p14:creationId xmlns:p14="http://schemas.microsoft.com/office/powerpoint/2010/main" val="1586780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Content Placeholder 3" descr="Rett og urett | Klassekampen">
            <a:extLst>
              <a:ext uri="{FF2B5EF4-FFF2-40B4-BE49-F238E27FC236}">
                <a16:creationId xmlns:a16="http://schemas.microsoft.com/office/drawing/2014/main" id="{8840B0A0-4D65-5BC3-FC4A-476C393A2186}"/>
              </a:ext>
            </a:extLst>
          </p:cNvPr>
          <p:cNvPicPr>
            <a:picLocks noGrp="1" noChangeAspect="1"/>
          </p:cNvPicPr>
          <p:nvPr>
            <p:ph idx="1"/>
          </p:nvPr>
        </p:nvPicPr>
        <p:blipFill>
          <a:blip r:embed="rId4"/>
          <a:stretch>
            <a:fillRect/>
          </a:stretch>
        </p:blipFill>
        <p:spPr>
          <a:xfrm>
            <a:off x="287819" y="140261"/>
            <a:ext cx="8406997" cy="6574585"/>
          </a:xfrm>
          <a:prstGeom prst="rect">
            <a:avLst/>
          </a:prstGeom>
        </p:spPr>
      </p:pic>
      <p:sp>
        <p:nvSpPr>
          <p:cNvPr id="7" name="Tittel 1">
            <a:extLst>
              <a:ext uri="{FF2B5EF4-FFF2-40B4-BE49-F238E27FC236}">
                <a16:creationId xmlns:a16="http://schemas.microsoft.com/office/drawing/2014/main" id="{ACB51FD1-531B-5704-BDB4-B89F4FA71A5A}"/>
              </a:ext>
            </a:extLst>
          </p:cNvPr>
          <p:cNvSpPr>
            <a:spLocks noGrp="1"/>
          </p:cNvSpPr>
          <p:nvPr>
            <p:ph type="title"/>
          </p:nvPr>
        </p:nvSpPr>
        <p:spPr>
          <a:xfrm>
            <a:off x="8699306" y="1026818"/>
            <a:ext cx="3438144" cy="1239012"/>
          </a:xfrm>
        </p:spPr>
        <p:txBody>
          <a:bodyPr vert="horz" lIns="91440" tIns="45720" rIns="91440" bIns="45720" rtlCol="0" anchor="ctr">
            <a:normAutofit/>
          </a:bodyPr>
          <a:lstStyle/>
          <a:p>
            <a:r>
              <a:rPr lang="en-US" sz="1500" b="1"/>
              <a:t>Fra Eilert </a:t>
            </a:r>
            <a:r>
              <a:rPr lang="en-US" sz="1500" b="1" err="1"/>
              <a:t>Sundts</a:t>
            </a:r>
            <a:r>
              <a:rPr lang="en-US" sz="1500" b="1"/>
              <a:t> </a:t>
            </a:r>
            <a:r>
              <a:rPr lang="en-US" sz="1500" b="1" err="1"/>
              <a:t>barnehjem</a:t>
            </a:r>
            <a:r>
              <a:rPr lang="en-US" sz="1500" b="1"/>
              <a:t> </a:t>
            </a:r>
            <a:r>
              <a:rPr lang="en-US" sz="1500" b="1" err="1"/>
              <a:t>i</a:t>
            </a:r>
            <a:r>
              <a:rPr lang="en-US" sz="1500" b="1"/>
              <a:t> </a:t>
            </a:r>
            <a:r>
              <a:rPr lang="en-US" sz="1500" b="1" err="1"/>
              <a:t>Eidsvoll</a:t>
            </a:r>
            <a:r>
              <a:rPr lang="en-US" sz="1500" b="1"/>
              <a:t>. </a:t>
            </a:r>
            <a:br>
              <a:rPr lang="en-US" sz="1500" b="1" i="1"/>
            </a:br>
            <a:br>
              <a:rPr lang="en-US" sz="1500" b="1" i="1"/>
            </a:br>
            <a:r>
              <a:rPr lang="en-US" sz="1500" b="1" i="1"/>
              <a:t>Foto: Norsk </a:t>
            </a:r>
            <a:r>
              <a:rPr lang="en-US" sz="1500" b="1" i="1" err="1"/>
              <a:t>misjon</a:t>
            </a:r>
            <a:r>
              <a:rPr lang="en-US" sz="1500" b="1" i="1"/>
              <a:t> </a:t>
            </a:r>
            <a:r>
              <a:rPr lang="en-US" sz="1500" b="1" i="1" err="1"/>
              <a:t>blandt</a:t>
            </a:r>
            <a:r>
              <a:rPr lang="en-US" sz="1500" b="1" i="1"/>
              <a:t> </a:t>
            </a:r>
            <a:r>
              <a:rPr lang="en-US" sz="1500" b="1" i="1" err="1"/>
              <a:t>hjemløse</a:t>
            </a:r>
            <a:r>
              <a:rPr lang="en-US" sz="1500" b="1" i="1"/>
              <a:t>, </a:t>
            </a:r>
            <a:r>
              <a:rPr lang="en-US" sz="1500" b="1" i="1" err="1"/>
              <a:t>Riksarkivet</a:t>
            </a:r>
            <a:r>
              <a:rPr lang="en-US" sz="1500" b="1" i="1"/>
              <a:t>, Oslo. </a:t>
            </a:r>
            <a:br>
              <a:rPr lang="en-US" sz="1500" b="1"/>
            </a:br>
            <a:endParaRPr lang="en-US" sz="1500" b="1"/>
          </a:p>
        </p:txBody>
      </p:sp>
    </p:spTree>
    <p:extLst>
      <p:ext uri="{BB962C8B-B14F-4D97-AF65-F5344CB8AC3E}">
        <p14:creationId xmlns:p14="http://schemas.microsoft.com/office/powerpoint/2010/main" val="1458406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5BBB4407-2246-5471-239C-276A388AC52E}"/>
              </a:ext>
            </a:extLst>
          </p:cNvPr>
          <p:cNvSpPr>
            <a:spLocks noGrp="1"/>
          </p:cNvSpPr>
          <p:nvPr>
            <p:ph idx="1"/>
          </p:nvPr>
        </p:nvSpPr>
        <p:spPr>
          <a:xfrm>
            <a:off x="2950332" y="232027"/>
            <a:ext cx="7087268" cy="3694176"/>
          </a:xfrm>
        </p:spPr>
        <p:txBody>
          <a:bodyPr vert="horz" lIns="91440" tIns="45720" rIns="91440" bIns="45720" rtlCol="0" anchor="t">
            <a:normAutofit/>
          </a:bodyPr>
          <a:lstStyle/>
          <a:p>
            <a:pPr marL="0" indent="0">
              <a:buNone/>
            </a:pPr>
            <a:r>
              <a:rPr lang="nb-NO" sz="2200" i="1"/>
              <a:t>«Det vi </a:t>
            </a:r>
            <a:r>
              <a:rPr lang="nb-NO" sz="2200" i="1" err="1"/>
              <a:t>gjør</a:t>
            </a:r>
            <a:r>
              <a:rPr lang="nb-NO" sz="2200" i="1"/>
              <a:t> er </a:t>
            </a:r>
            <a:r>
              <a:rPr lang="nb-NO" sz="2200" i="1" err="1"/>
              <a:t>bevisst</a:t>
            </a:r>
            <a:r>
              <a:rPr lang="nb-NO" sz="2200" i="1"/>
              <a:t> å </a:t>
            </a:r>
            <a:r>
              <a:rPr lang="nb-NO" sz="2200" i="1" err="1"/>
              <a:t>utrydde</a:t>
            </a:r>
            <a:r>
              <a:rPr lang="nb-NO" sz="2200" i="1"/>
              <a:t> et folks </a:t>
            </a:r>
            <a:r>
              <a:rPr lang="nb-NO" sz="2200" i="1" err="1"/>
              <a:t>egenart</a:t>
            </a:r>
            <a:r>
              <a:rPr lang="nb-NO" sz="2200" i="1"/>
              <a:t>, </a:t>
            </a:r>
            <a:r>
              <a:rPr lang="nb-NO" sz="2200" i="1" err="1"/>
              <a:t>deres</a:t>
            </a:r>
            <a:r>
              <a:rPr lang="nb-NO" sz="2200" i="1"/>
              <a:t> </a:t>
            </a:r>
            <a:r>
              <a:rPr lang="nb-NO" sz="2200" i="1" err="1"/>
              <a:t>språk</a:t>
            </a:r>
            <a:r>
              <a:rPr lang="nb-NO" sz="2200" i="1"/>
              <a:t> </a:t>
            </a:r>
            <a:r>
              <a:rPr lang="nb-NO" sz="2200" i="1" err="1"/>
              <a:t>og</a:t>
            </a:r>
            <a:r>
              <a:rPr lang="nb-NO" sz="2200" i="1"/>
              <a:t> </a:t>
            </a:r>
            <a:r>
              <a:rPr lang="nb-NO" sz="2200" i="1" err="1"/>
              <a:t>deres</a:t>
            </a:r>
            <a:r>
              <a:rPr lang="nb-NO" sz="2200" i="1"/>
              <a:t> </a:t>
            </a:r>
            <a:r>
              <a:rPr lang="nb-NO" sz="2200" i="1" err="1"/>
              <a:t>livsform</a:t>
            </a:r>
            <a:r>
              <a:rPr lang="nb-NO" sz="2200" i="1"/>
              <a:t>. Vi </a:t>
            </a:r>
            <a:r>
              <a:rPr lang="nb-NO" sz="2200" i="1" err="1"/>
              <a:t>prøver</a:t>
            </a:r>
            <a:r>
              <a:rPr lang="nb-NO" sz="2200" i="1"/>
              <a:t> å </a:t>
            </a:r>
            <a:r>
              <a:rPr lang="nb-NO" sz="2200" i="1" err="1"/>
              <a:t>løsrive</a:t>
            </a:r>
            <a:r>
              <a:rPr lang="nb-NO" sz="2200" i="1"/>
              <a:t> </a:t>
            </a:r>
            <a:r>
              <a:rPr lang="nb-NO" sz="2200" i="1" err="1"/>
              <a:t>dem</a:t>
            </a:r>
            <a:r>
              <a:rPr lang="nb-NO" sz="2200" i="1"/>
              <a:t> </a:t>
            </a:r>
            <a:r>
              <a:rPr lang="nb-NO" sz="2200" i="1" err="1"/>
              <a:t>fra</a:t>
            </a:r>
            <a:r>
              <a:rPr lang="nb-NO" sz="2200" i="1"/>
              <a:t> </a:t>
            </a:r>
            <a:r>
              <a:rPr lang="nb-NO" sz="2200" i="1" err="1"/>
              <a:t>forbindelsen</a:t>
            </a:r>
            <a:r>
              <a:rPr lang="nb-NO" sz="2200" i="1"/>
              <a:t> med </a:t>
            </a:r>
            <a:r>
              <a:rPr lang="nb-NO" sz="2200" i="1" err="1"/>
              <a:t>slekten</a:t>
            </a:r>
            <a:r>
              <a:rPr lang="nb-NO" sz="2200" i="1"/>
              <a:t>, </a:t>
            </a:r>
            <a:r>
              <a:rPr lang="nb-NO" sz="2200" i="1" err="1"/>
              <a:t>som</a:t>
            </a:r>
            <a:r>
              <a:rPr lang="nb-NO" sz="2200" i="1"/>
              <a:t> de </a:t>
            </a:r>
            <a:r>
              <a:rPr lang="nb-NO" sz="2200" i="1" err="1"/>
              <a:t>tidligere</a:t>
            </a:r>
            <a:r>
              <a:rPr lang="nb-NO" sz="2200" i="1"/>
              <a:t> </a:t>
            </a:r>
            <a:r>
              <a:rPr lang="nb-NO" sz="2200" i="1" err="1"/>
              <a:t>har</a:t>
            </a:r>
            <a:r>
              <a:rPr lang="nb-NO" sz="2200" i="1"/>
              <a:t> </a:t>
            </a:r>
            <a:r>
              <a:rPr lang="nb-NO" sz="2200" i="1" err="1"/>
              <a:t>følt</a:t>
            </a:r>
            <a:r>
              <a:rPr lang="nb-NO" sz="2200" i="1"/>
              <a:t> seg </a:t>
            </a:r>
            <a:r>
              <a:rPr lang="nb-NO" sz="2200" i="1" err="1"/>
              <a:t>knyttet</a:t>
            </a:r>
            <a:r>
              <a:rPr lang="nb-NO" sz="2200" i="1"/>
              <a:t> </a:t>
            </a:r>
            <a:r>
              <a:rPr lang="nb-NO" sz="2200" i="1" err="1"/>
              <a:t>til</a:t>
            </a:r>
            <a:r>
              <a:rPr lang="nb-NO" sz="2200" i="1"/>
              <a:t> med </a:t>
            </a:r>
            <a:r>
              <a:rPr lang="nb-NO" sz="2200" i="1" err="1"/>
              <a:t>sterke</a:t>
            </a:r>
            <a:r>
              <a:rPr lang="nb-NO" sz="2200" i="1"/>
              <a:t> </a:t>
            </a:r>
            <a:r>
              <a:rPr lang="nb-NO" sz="2200" i="1" err="1"/>
              <a:t>bånd</a:t>
            </a:r>
            <a:r>
              <a:rPr lang="nb-NO" sz="2200" i="1"/>
              <a:t>. Det er </a:t>
            </a:r>
            <a:r>
              <a:rPr lang="nb-NO" sz="2200" i="1" err="1"/>
              <a:t>en</a:t>
            </a:r>
            <a:r>
              <a:rPr lang="nb-NO" sz="2200" i="1"/>
              <a:t> </a:t>
            </a:r>
            <a:r>
              <a:rPr lang="nb-NO" sz="2200" i="1" err="1"/>
              <a:t>radikal</a:t>
            </a:r>
            <a:r>
              <a:rPr lang="nb-NO" sz="2200" i="1"/>
              <a:t> </a:t>
            </a:r>
            <a:r>
              <a:rPr lang="nb-NO" sz="2200" i="1" err="1"/>
              <a:t>framgangsmåte</a:t>
            </a:r>
            <a:r>
              <a:rPr lang="nb-NO" sz="2200" i="1"/>
              <a:t>, </a:t>
            </a:r>
            <a:r>
              <a:rPr lang="nb-NO" sz="2200" i="1" err="1"/>
              <a:t>og</a:t>
            </a:r>
            <a:r>
              <a:rPr lang="nb-NO" sz="2200" i="1"/>
              <a:t> vi </a:t>
            </a:r>
            <a:r>
              <a:rPr lang="nb-NO" sz="2200" i="1" err="1"/>
              <a:t>må</a:t>
            </a:r>
            <a:r>
              <a:rPr lang="nb-NO" sz="2200" i="1"/>
              <a:t> </a:t>
            </a:r>
            <a:r>
              <a:rPr lang="nb-NO" sz="2200" i="1" err="1"/>
              <a:t>riktignok</a:t>
            </a:r>
            <a:r>
              <a:rPr lang="nb-NO" sz="2200" i="1"/>
              <a:t> </a:t>
            </a:r>
            <a:r>
              <a:rPr lang="nb-NO" sz="2200" i="1" err="1"/>
              <a:t>spørre</a:t>
            </a:r>
            <a:r>
              <a:rPr lang="nb-NO" sz="2200" i="1"/>
              <a:t> </a:t>
            </a:r>
            <a:r>
              <a:rPr lang="nb-NO" sz="2200" i="1" err="1"/>
              <a:t>oss</a:t>
            </a:r>
            <a:r>
              <a:rPr lang="nb-NO" sz="2200" i="1"/>
              <a:t>: Har vi </a:t>
            </a:r>
            <a:r>
              <a:rPr lang="nb-NO" sz="2200" i="1" err="1"/>
              <a:t>rett</a:t>
            </a:r>
            <a:r>
              <a:rPr lang="nb-NO" sz="2200" i="1"/>
              <a:t> </a:t>
            </a:r>
            <a:r>
              <a:rPr lang="nb-NO" sz="2200" i="1" err="1"/>
              <a:t>til</a:t>
            </a:r>
            <a:r>
              <a:rPr lang="nb-NO" sz="2200" i="1"/>
              <a:t> det? </a:t>
            </a:r>
          </a:p>
          <a:p>
            <a:pPr marL="0" indent="0">
              <a:buNone/>
            </a:pPr>
            <a:r>
              <a:rPr lang="nb-NO" sz="2200" i="1"/>
              <a:t>Norsk </a:t>
            </a:r>
            <a:r>
              <a:rPr lang="nb-NO" sz="2200" i="1" err="1"/>
              <a:t>misjon</a:t>
            </a:r>
            <a:r>
              <a:rPr lang="nb-NO" sz="2200" i="1"/>
              <a:t> </a:t>
            </a:r>
            <a:r>
              <a:rPr lang="nb-NO" sz="2200" i="1" err="1"/>
              <a:t>blant</a:t>
            </a:r>
            <a:r>
              <a:rPr lang="nb-NO" sz="2200" i="1"/>
              <a:t> </a:t>
            </a:r>
            <a:r>
              <a:rPr lang="nb-NO" sz="2200" i="1" err="1"/>
              <a:t>hjemløse</a:t>
            </a:r>
            <a:r>
              <a:rPr lang="nb-NO" sz="2200" i="1"/>
              <a:t> er </a:t>
            </a:r>
            <a:r>
              <a:rPr lang="nb-NO" sz="2200" i="1" err="1"/>
              <a:t>heldigvis</a:t>
            </a:r>
            <a:r>
              <a:rPr lang="nb-NO" sz="2200" i="1"/>
              <a:t> </a:t>
            </a:r>
            <a:r>
              <a:rPr lang="nb-NO" sz="2200" i="1" err="1"/>
              <a:t>ikke</a:t>
            </a:r>
            <a:r>
              <a:rPr lang="nb-NO" sz="2200" i="1"/>
              <a:t> </a:t>
            </a:r>
            <a:r>
              <a:rPr lang="nb-NO" sz="2200" i="1" err="1"/>
              <a:t>i</a:t>
            </a:r>
            <a:r>
              <a:rPr lang="nb-NO" sz="2200" i="1"/>
              <a:t> </a:t>
            </a:r>
            <a:r>
              <a:rPr lang="nb-NO" sz="2200" i="1" err="1"/>
              <a:t>tvil</a:t>
            </a:r>
            <a:r>
              <a:rPr lang="nb-NO" sz="2200" i="1"/>
              <a:t> om </a:t>
            </a:r>
            <a:r>
              <a:rPr lang="nb-NO" sz="2200" i="1" err="1"/>
              <a:t>svaret</a:t>
            </a:r>
            <a:r>
              <a:rPr lang="nb-NO" sz="2200" i="1"/>
              <a:t>; Vi </a:t>
            </a:r>
            <a:r>
              <a:rPr lang="nb-NO" sz="2200" i="1" err="1"/>
              <a:t>har</a:t>
            </a:r>
            <a:r>
              <a:rPr lang="nb-NO" sz="2200" i="1"/>
              <a:t> </a:t>
            </a:r>
            <a:r>
              <a:rPr lang="nb-NO" sz="2200" i="1" err="1"/>
              <a:t>rett</a:t>
            </a:r>
            <a:r>
              <a:rPr lang="nb-NO" sz="2200" i="1"/>
              <a:t>. For de </a:t>
            </a:r>
            <a:r>
              <a:rPr lang="nb-NO" sz="2200" i="1" err="1"/>
              <a:t>små</a:t>
            </a:r>
            <a:r>
              <a:rPr lang="nb-NO" sz="2200" i="1"/>
              <a:t> </a:t>
            </a:r>
            <a:r>
              <a:rPr lang="nb-NO" sz="2200" i="1" err="1"/>
              <a:t>barnas</a:t>
            </a:r>
            <a:r>
              <a:rPr lang="nb-NO" sz="2200" i="1"/>
              <a:t> </a:t>
            </a:r>
            <a:r>
              <a:rPr lang="nb-NO" sz="2200" i="1" err="1"/>
              <a:t>skyld</a:t>
            </a:r>
            <a:r>
              <a:rPr lang="nb-NO" sz="2200" i="1"/>
              <a:t> tar vi </a:t>
            </a:r>
            <a:r>
              <a:rPr lang="nb-NO" sz="2200" i="1" err="1"/>
              <a:t>oss</a:t>
            </a:r>
            <a:r>
              <a:rPr lang="nb-NO" sz="2200" i="1"/>
              <a:t> den </a:t>
            </a:r>
            <a:r>
              <a:rPr lang="nb-NO" sz="2200" i="1" err="1"/>
              <a:t>retten</a:t>
            </a:r>
            <a:r>
              <a:rPr lang="nb-NO" sz="2200" i="1"/>
              <a:t>.»</a:t>
            </a:r>
            <a:endParaRPr lang="nb-NO" sz="2200"/>
          </a:p>
        </p:txBody>
      </p:sp>
      <p:sp>
        <p:nvSpPr>
          <p:cNvPr id="8" name="Plassholder for innhold 2">
            <a:extLst>
              <a:ext uri="{FF2B5EF4-FFF2-40B4-BE49-F238E27FC236}">
                <a16:creationId xmlns:a16="http://schemas.microsoft.com/office/drawing/2014/main" id="{17F064C8-E535-8206-CE1B-ECBEE7BBA064}"/>
              </a:ext>
            </a:extLst>
          </p:cNvPr>
          <p:cNvSpPr txBox="1">
            <a:spLocks/>
          </p:cNvSpPr>
          <p:nvPr/>
        </p:nvSpPr>
        <p:spPr>
          <a:xfrm>
            <a:off x="7877418" y="3796580"/>
            <a:ext cx="4854633" cy="36941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000"/>
              <a:t>Knut </a:t>
            </a:r>
            <a:r>
              <a:rPr lang="nb-NO" sz="1800"/>
              <a:t>Myhre</a:t>
            </a:r>
            <a:r>
              <a:rPr lang="nb-NO" sz="2000"/>
              <a:t>, </a:t>
            </a:r>
            <a:r>
              <a:rPr lang="nb-NO" sz="2000" err="1"/>
              <a:t>bestyrer</a:t>
            </a:r>
            <a:r>
              <a:rPr lang="nb-NO" sz="2000"/>
              <a:t> </a:t>
            </a:r>
            <a:r>
              <a:rPr lang="nb-NO" sz="2000" err="1"/>
              <a:t>Svanviken</a:t>
            </a:r>
            <a:r>
              <a:rPr lang="nb-NO" sz="2000"/>
              <a:t> </a:t>
            </a:r>
            <a:r>
              <a:rPr lang="nb-NO" sz="2000" err="1"/>
              <a:t>arbeidskoloni</a:t>
            </a:r>
            <a:r>
              <a:rPr lang="nb-NO" sz="2000"/>
              <a:t> </a:t>
            </a:r>
            <a:r>
              <a:rPr lang="nb-NO" sz="2000" err="1"/>
              <a:t>til</a:t>
            </a:r>
            <a:r>
              <a:rPr lang="nb-NO" sz="2000"/>
              <a:t> Norsk Ukeblad,1963</a:t>
            </a:r>
            <a:endParaRPr lang="nb-NO" sz="2000" i="1"/>
          </a:p>
        </p:txBody>
      </p:sp>
    </p:spTree>
    <p:extLst>
      <p:ext uri="{BB962C8B-B14F-4D97-AF65-F5344CB8AC3E}">
        <p14:creationId xmlns:p14="http://schemas.microsoft.com/office/powerpoint/2010/main" val="2529579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lassholder for innhold 9" descr="Et bilde som inneholder utendørs, hjul, person, sort og hvit&#10;&#10;KI-generert innhold kan være feil.">
            <a:extLst>
              <a:ext uri="{FF2B5EF4-FFF2-40B4-BE49-F238E27FC236}">
                <a16:creationId xmlns:a16="http://schemas.microsoft.com/office/drawing/2014/main" id="{68A37C27-1234-838E-0F49-BB24B14A1AF2}"/>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11162" b="4883"/>
          <a:stretch>
            <a:fillRect/>
          </a:stretch>
        </p:blipFill>
        <p:spPr>
          <a:xfrm>
            <a:off x="259995" y="367564"/>
            <a:ext cx="11304474" cy="6355966"/>
          </a:xfrm>
          <a:prstGeom prst="rect">
            <a:avLst/>
          </a:prstGeom>
        </p:spPr>
      </p:pic>
      <p:sp>
        <p:nvSpPr>
          <p:cNvPr id="11" name="Rectangle 1">
            <a:extLst>
              <a:ext uri="{FF2B5EF4-FFF2-40B4-BE49-F238E27FC236}">
                <a16:creationId xmlns:a16="http://schemas.microsoft.com/office/drawing/2014/main" id="{E4B1BC68-D963-748D-464D-28A8C70E8830}"/>
              </a:ext>
            </a:extLst>
          </p:cNvPr>
          <p:cNvSpPr>
            <a:spLocks noChangeArrowheads="1"/>
          </p:cNvSpPr>
          <p:nvPr/>
        </p:nvSpPr>
        <p:spPr bwMode="auto">
          <a:xfrm>
            <a:off x="7404847" y="66345"/>
            <a:ext cx="44501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600"/>
              </a:spcAft>
            </a:pPr>
            <a:r>
              <a:rPr lang="nb-NO" altLang="nb-NO">
                <a:latin typeface="Arial"/>
                <a:cs typeface="Arial"/>
              </a:rPr>
              <a:t>Foto: Sverre</a:t>
            </a:r>
            <a:r>
              <a:rPr kumimoji="0" lang="nb-NO" altLang="nb-NO" b="0" i="0" u="none" strike="noStrike" cap="none" normalizeH="0" baseline="0">
                <a:ln>
                  <a:noFill/>
                </a:ln>
                <a:effectLst/>
                <a:latin typeface="Arial"/>
                <a:cs typeface="Arial"/>
              </a:rPr>
              <a:t> A. Børretzen </a:t>
            </a:r>
            <a:r>
              <a:rPr lang="nb-NO" altLang="nb-NO">
                <a:latin typeface="Arial"/>
                <a:cs typeface="Arial"/>
              </a:rPr>
              <a:t>/ </a:t>
            </a:r>
            <a:r>
              <a:rPr kumimoji="0" lang="nb-NO" altLang="nb-NO" b="0" i="0" u="none" strike="noStrike" cap="none" normalizeH="0" baseline="0">
                <a:ln>
                  <a:noFill/>
                </a:ln>
                <a:effectLst/>
                <a:latin typeface="Arial"/>
                <a:cs typeface="Arial"/>
              </a:rPr>
              <a:t>Aktuell / NTB</a:t>
            </a:r>
            <a:endParaRPr lang="nb-NO">
              <a:latin typeface="Arial"/>
              <a:cs typeface="Arial"/>
            </a:endParaRPr>
          </a:p>
        </p:txBody>
      </p:sp>
    </p:spTree>
    <p:extLst>
      <p:ext uri="{BB962C8B-B14F-4D97-AF65-F5344CB8AC3E}">
        <p14:creationId xmlns:p14="http://schemas.microsoft.com/office/powerpoint/2010/main" val="2803184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3FAEA301-00DC-DC8F-49AF-47EC1CEF2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95DD18-DE1A-4474-3CFD-932E2934B2ED}"/>
              </a:ext>
            </a:extLst>
          </p:cNvPr>
          <p:cNvSpPr/>
          <p:nvPr/>
        </p:nvSpPr>
        <p:spPr>
          <a:xfrm>
            <a:off x="6352179" y="1625425"/>
            <a:ext cx="5430458" cy="47531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570F9CF-03FB-B3DF-98DC-12E829968114}"/>
              </a:ext>
            </a:extLst>
          </p:cNvPr>
          <p:cNvSpPr/>
          <p:nvPr/>
        </p:nvSpPr>
        <p:spPr>
          <a:xfrm>
            <a:off x="673123" y="1625426"/>
            <a:ext cx="5430458" cy="47531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lassholder for innhold 2">
            <a:extLst>
              <a:ext uri="{FF2B5EF4-FFF2-40B4-BE49-F238E27FC236}">
                <a16:creationId xmlns:a16="http://schemas.microsoft.com/office/drawing/2014/main" id="{91E4B499-FB65-9F3A-DFD8-6699A726FB8E}"/>
              </a:ext>
            </a:extLst>
          </p:cNvPr>
          <p:cNvSpPr>
            <a:spLocks noGrp="1"/>
          </p:cNvSpPr>
          <p:nvPr>
            <p:ph idx="1"/>
          </p:nvPr>
        </p:nvSpPr>
        <p:spPr>
          <a:xfrm>
            <a:off x="838200" y="1929384"/>
            <a:ext cx="5262880" cy="4251960"/>
          </a:xfrm>
        </p:spPr>
        <p:txBody>
          <a:bodyPr vert="horz" lIns="91440" tIns="45720" rIns="91440" bIns="45720" rtlCol="0" anchor="t">
            <a:noAutofit/>
          </a:bodyPr>
          <a:lstStyle/>
          <a:p>
            <a:r>
              <a:rPr lang="nb-NO" sz="1800" b="1" dirty="0"/>
              <a:t>Assimilering </a:t>
            </a:r>
            <a:r>
              <a:rPr lang="nb-NO" sz="1800" dirty="0"/>
              <a:t>er når minoritetskulturen blir tvunget inni majoritetskulturen og mister den opprinnelige kulturen sin (NDLA, 2020)</a:t>
            </a:r>
          </a:p>
          <a:p>
            <a:r>
              <a:rPr lang="nb-NO" sz="1800" b="1" dirty="0"/>
              <a:t>Ekskludering</a:t>
            </a:r>
            <a:r>
              <a:rPr lang="nb-NO" sz="1800" dirty="0"/>
              <a:t> er når noen blir holdt utenfor. </a:t>
            </a:r>
          </a:p>
          <a:p>
            <a:r>
              <a:rPr lang="nb-NO" sz="1800" b="1" dirty="0"/>
              <a:t>Segregering </a:t>
            </a:r>
            <a:r>
              <a:rPr lang="nb-NO" sz="1800" dirty="0"/>
              <a:t>er når ulike kulturer, religioner eller grupper av mennesker lever atskilte. Noen ganger er det intensjon å segregere, mens andre ganger det en konsekvens av ulike prosesser. </a:t>
            </a:r>
            <a:br>
              <a:rPr lang="nb-NO" sz="1800" dirty="0"/>
            </a:br>
            <a:endParaRPr lang="nb-NO" sz="1800" dirty="0"/>
          </a:p>
          <a:p>
            <a:r>
              <a:rPr lang="nb-NO" sz="1800" b="1" dirty="0"/>
              <a:t>Forfølgelse </a:t>
            </a:r>
            <a:r>
              <a:rPr lang="nb-NO" sz="1800" dirty="0"/>
              <a:t>er en grov for krenkelse, der myndigheter eller maktpersoner foretar gjentatte overgrep mot enkeltpersoner eller –grupper (Store norske leksikon, 2025)</a:t>
            </a:r>
          </a:p>
          <a:p>
            <a:endParaRPr lang="nb-NO" sz="1800" dirty="0"/>
          </a:p>
        </p:txBody>
      </p:sp>
      <p:sp>
        <p:nvSpPr>
          <p:cNvPr id="14" name="Plassholder for innhold 2">
            <a:extLst>
              <a:ext uri="{FF2B5EF4-FFF2-40B4-BE49-F238E27FC236}">
                <a16:creationId xmlns:a16="http://schemas.microsoft.com/office/drawing/2014/main" id="{5883CCB8-BC09-0C75-E5C6-BBA022D58E66}"/>
              </a:ext>
            </a:extLst>
          </p:cNvPr>
          <p:cNvSpPr txBox="1">
            <a:spLocks/>
          </p:cNvSpPr>
          <p:nvPr/>
        </p:nvSpPr>
        <p:spPr>
          <a:xfrm>
            <a:off x="6517640" y="1401064"/>
            <a:ext cx="5090160" cy="42519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1800"/>
          </a:p>
          <a:p>
            <a:r>
              <a:rPr lang="nb-NO" sz="1800" b="1" err="1"/>
              <a:t>Rasisme</a:t>
            </a:r>
            <a:r>
              <a:rPr lang="nb-NO" sz="1800"/>
              <a:t> </a:t>
            </a:r>
            <a:r>
              <a:rPr lang="nb-NO" sz="1800" err="1"/>
              <a:t>når</a:t>
            </a:r>
            <a:r>
              <a:rPr lang="nb-NO" sz="1800"/>
              <a:t> folk </a:t>
            </a:r>
            <a:r>
              <a:rPr lang="nb-NO" sz="1800" err="1"/>
              <a:t>gir</a:t>
            </a:r>
            <a:r>
              <a:rPr lang="nb-NO" sz="1800"/>
              <a:t> </a:t>
            </a:r>
            <a:r>
              <a:rPr lang="nb-NO" sz="1800" err="1"/>
              <a:t>deg</a:t>
            </a:r>
            <a:r>
              <a:rPr lang="nb-NO" sz="1800"/>
              <a:t> negative </a:t>
            </a:r>
            <a:r>
              <a:rPr lang="nb-NO" sz="1800" err="1"/>
              <a:t>karaktertrekk</a:t>
            </a:r>
            <a:r>
              <a:rPr lang="nb-NO" sz="1800"/>
              <a:t> </a:t>
            </a:r>
            <a:r>
              <a:rPr lang="nb-NO" sz="1800" err="1"/>
              <a:t>på</a:t>
            </a:r>
            <a:r>
              <a:rPr lang="nb-NO" sz="1800"/>
              <a:t> </a:t>
            </a:r>
            <a:r>
              <a:rPr lang="nb-NO" sz="1800" err="1"/>
              <a:t>grunn</a:t>
            </a:r>
            <a:r>
              <a:rPr lang="nb-NO" sz="1800"/>
              <a:t> </a:t>
            </a:r>
            <a:r>
              <a:rPr lang="nb-NO" sz="1800" err="1"/>
              <a:t>av</a:t>
            </a:r>
            <a:r>
              <a:rPr lang="nb-NO" sz="1800"/>
              <a:t> din, </a:t>
            </a:r>
            <a:r>
              <a:rPr lang="nb-NO" sz="1800" err="1"/>
              <a:t>eller</a:t>
            </a:r>
            <a:r>
              <a:rPr lang="nb-NO" sz="1800"/>
              <a:t> det de </a:t>
            </a:r>
            <a:r>
              <a:rPr lang="nb-NO" sz="1800" err="1"/>
              <a:t>tror</a:t>
            </a:r>
            <a:r>
              <a:rPr lang="nb-NO" sz="1800"/>
              <a:t> om din, </a:t>
            </a:r>
            <a:r>
              <a:rPr lang="nb-NO" sz="1800" err="1"/>
              <a:t>etnisitet</a:t>
            </a:r>
            <a:r>
              <a:rPr lang="nb-NO" sz="1800"/>
              <a:t>, </a:t>
            </a:r>
            <a:r>
              <a:rPr lang="nb-NO" sz="1800" err="1"/>
              <a:t>hudfarge</a:t>
            </a:r>
            <a:r>
              <a:rPr lang="nb-NO" sz="1800"/>
              <a:t>, </a:t>
            </a:r>
            <a:r>
              <a:rPr lang="nb-NO" sz="1800" err="1"/>
              <a:t>kulturelle</a:t>
            </a:r>
            <a:r>
              <a:rPr lang="nb-NO" sz="1800"/>
              <a:t>- </a:t>
            </a:r>
            <a:r>
              <a:rPr lang="nb-NO" sz="1800" err="1"/>
              <a:t>eller</a:t>
            </a:r>
            <a:r>
              <a:rPr lang="nb-NO" sz="1800"/>
              <a:t> </a:t>
            </a:r>
            <a:r>
              <a:rPr lang="nb-NO" sz="1800" err="1"/>
              <a:t>religiøse</a:t>
            </a:r>
            <a:r>
              <a:rPr lang="nb-NO" sz="1800"/>
              <a:t> </a:t>
            </a:r>
            <a:r>
              <a:rPr lang="nb-NO" sz="1800" err="1"/>
              <a:t>opphav</a:t>
            </a:r>
            <a:r>
              <a:rPr lang="nb-NO" sz="1800"/>
              <a:t>. </a:t>
            </a:r>
            <a:r>
              <a:rPr lang="nb-NO" sz="1800" err="1"/>
              <a:t>Rasisme</a:t>
            </a:r>
            <a:r>
              <a:rPr lang="nb-NO" sz="1800"/>
              <a:t> </a:t>
            </a:r>
            <a:r>
              <a:rPr lang="nb-NO" sz="1800" err="1"/>
              <a:t>kan</a:t>
            </a:r>
            <a:r>
              <a:rPr lang="nb-NO" sz="1800"/>
              <a:t> </a:t>
            </a:r>
            <a:r>
              <a:rPr lang="nb-NO" sz="1800" err="1"/>
              <a:t>komme</a:t>
            </a:r>
            <a:r>
              <a:rPr lang="nb-NO" sz="1800"/>
              <a:t> </a:t>
            </a:r>
            <a:r>
              <a:rPr lang="nb-NO" sz="1800" err="1"/>
              <a:t>til</a:t>
            </a:r>
            <a:r>
              <a:rPr lang="nb-NO" sz="1800"/>
              <a:t> </a:t>
            </a:r>
            <a:r>
              <a:rPr lang="nb-NO" sz="1800" err="1"/>
              <a:t>uttrykk</a:t>
            </a:r>
            <a:r>
              <a:rPr lang="nb-NO" sz="1800"/>
              <a:t> </a:t>
            </a:r>
            <a:r>
              <a:rPr lang="nb-NO" sz="1800" err="1"/>
              <a:t>i</a:t>
            </a:r>
            <a:r>
              <a:rPr lang="nb-NO" sz="1800"/>
              <a:t> </a:t>
            </a:r>
            <a:r>
              <a:rPr lang="nb-NO" sz="1800" err="1"/>
              <a:t>hvordan</a:t>
            </a:r>
            <a:r>
              <a:rPr lang="nb-NO" sz="1800"/>
              <a:t> folk </a:t>
            </a:r>
            <a:r>
              <a:rPr lang="nb-NO" sz="1800" err="1"/>
              <a:t>tenker</a:t>
            </a:r>
            <a:r>
              <a:rPr lang="nb-NO" sz="1800"/>
              <a:t>, </a:t>
            </a:r>
            <a:r>
              <a:rPr lang="nb-NO" sz="1800" err="1"/>
              <a:t>snakker</a:t>
            </a:r>
            <a:r>
              <a:rPr lang="nb-NO" sz="1800"/>
              <a:t> </a:t>
            </a:r>
            <a:r>
              <a:rPr lang="nb-NO" sz="1800" err="1"/>
              <a:t>og</a:t>
            </a:r>
            <a:r>
              <a:rPr lang="nb-NO" sz="1800"/>
              <a:t> </a:t>
            </a:r>
            <a:r>
              <a:rPr lang="nb-NO" sz="1800" err="1"/>
              <a:t>behandler</a:t>
            </a:r>
            <a:r>
              <a:rPr lang="nb-NO" sz="1800"/>
              <a:t> deg. (rasismeveileder.no, 2025)</a:t>
            </a:r>
          </a:p>
          <a:p>
            <a:r>
              <a:rPr lang="nb-NO" sz="1800" b="1" err="1"/>
              <a:t>Strukturell</a:t>
            </a:r>
            <a:r>
              <a:rPr lang="nb-NO" sz="1800" b="1"/>
              <a:t> </a:t>
            </a:r>
            <a:r>
              <a:rPr lang="nb-NO" sz="1800" b="1" err="1"/>
              <a:t>rasisme</a:t>
            </a:r>
            <a:r>
              <a:rPr lang="nb-NO" sz="1800" b="1"/>
              <a:t> </a:t>
            </a:r>
            <a:r>
              <a:rPr lang="nb-NO" sz="1800"/>
              <a:t>er </a:t>
            </a:r>
            <a:r>
              <a:rPr lang="nb-NO" sz="1800" err="1"/>
              <a:t>når</a:t>
            </a:r>
            <a:r>
              <a:rPr lang="nb-NO" sz="1800"/>
              <a:t> </a:t>
            </a:r>
            <a:r>
              <a:rPr lang="nb-NO" sz="1800" err="1"/>
              <a:t>rasistiske</a:t>
            </a:r>
            <a:r>
              <a:rPr lang="nb-NO" sz="1800"/>
              <a:t> </a:t>
            </a:r>
            <a:r>
              <a:rPr lang="nb-NO" sz="1800" err="1"/>
              <a:t>holdninger</a:t>
            </a:r>
            <a:r>
              <a:rPr lang="nb-NO" sz="1800"/>
              <a:t> </a:t>
            </a:r>
            <a:r>
              <a:rPr lang="nb-NO" sz="1800" err="1"/>
              <a:t>eller</a:t>
            </a:r>
            <a:r>
              <a:rPr lang="nb-NO" sz="1800"/>
              <a:t> </a:t>
            </a:r>
            <a:r>
              <a:rPr lang="nb-NO" sz="1800" err="1"/>
              <a:t>praksiser</a:t>
            </a:r>
            <a:r>
              <a:rPr lang="nb-NO" sz="1800"/>
              <a:t> er </a:t>
            </a:r>
            <a:r>
              <a:rPr lang="nb-NO" sz="1800" err="1"/>
              <a:t>innvevd</a:t>
            </a:r>
            <a:r>
              <a:rPr lang="nb-NO" sz="1800"/>
              <a:t> </a:t>
            </a:r>
            <a:r>
              <a:rPr lang="nb-NO" sz="1800" err="1"/>
              <a:t>i</a:t>
            </a:r>
            <a:r>
              <a:rPr lang="nb-NO" sz="1800"/>
              <a:t> </a:t>
            </a:r>
            <a:r>
              <a:rPr lang="nb-NO" sz="1800" err="1"/>
              <a:t>samfunnets</a:t>
            </a:r>
            <a:r>
              <a:rPr lang="nb-NO" sz="1800"/>
              <a:t> </a:t>
            </a:r>
            <a:r>
              <a:rPr lang="nb-NO" sz="1800" err="1"/>
              <a:t>strukturer</a:t>
            </a:r>
            <a:r>
              <a:rPr lang="nb-NO" sz="1800"/>
              <a:t> </a:t>
            </a:r>
            <a:r>
              <a:rPr lang="nb-NO" sz="1800" err="1"/>
              <a:t>og</a:t>
            </a:r>
            <a:r>
              <a:rPr lang="nb-NO" sz="1800"/>
              <a:t> </a:t>
            </a:r>
            <a:r>
              <a:rPr lang="nb-NO" sz="1800" err="1"/>
              <a:t>institusjoner</a:t>
            </a:r>
            <a:r>
              <a:rPr lang="nb-NO" sz="1800"/>
              <a:t>. Det </a:t>
            </a:r>
            <a:r>
              <a:rPr lang="nb-NO" sz="1800" err="1"/>
              <a:t>betyr</a:t>
            </a:r>
            <a:r>
              <a:rPr lang="nb-NO" sz="1800"/>
              <a:t> at </a:t>
            </a:r>
            <a:r>
              <a:rPr lang="nb-NO" sz="1800" err="1"/>
              <a:t>lovgiving</a:t>
            </a:r>
            <a:r>
              <a:rPr lang="nb-NO" sz="1800"/>
              <a:t>, </a:t>
            </a:r>
            <a:r>
              <a:rPr lang="nb-NO" sz="1800" err="1"/>
              <a:t>politikk</a:t>
            </a:r>
            <a:r>
              <a:rPr lang="nb-NO" sz="1800"/>
              <a:t> </a:t>
            </a:r>
            <a:r>
              <a:rPr lang="nb-NO" sz="1800" err="1"/>
              <a:t>og</a:t>
            </a:r>
            <a:r>
              <a:rPr lang="nb-NO" sz="1800"/>
              <a:t> </a:t>
            </a:r>
            <a:r>
              <a:rPr lang="nb-NO" sz="1800" err="1"/>
              <a:t>praksiser</a:t>
            </a:r>
            <a:r>
              <a:rPr lang="nb-NO" sz="1800"/>
              <a:t> </a:t>
            </a:r>
            <a:r>
              <a:rPr lang="nb-NO" sz="1800" err="1"/>
              <a:t>bidrar</a:t>
            </a:r>
            <a:r>
              <a:rPr lang="nb-NO" sz="1800"/>
              <a:t> </a:t>
            </a:r>
            <a:r>
              <a:rPr lang="nb-NO" sz="1800" err="1"/>
              <a:t>til</a:t>
            </a:r>
            <a:r>
              <a:rPr lang="nb-NO" sz="1800"/>
              <a:t> å </a:t>
            </a:r>
            <a:r>
              <a:rPr lang="nb-NO" sz="1800" err="1"/>
              <a:t>opprettholde</a:t>
            </a:r>
            <a:r>
              <a:rPr lang="nb-NO" sz="1800"/>
              <a:t> </a:t>
            </a:r>
            <a:r>
              <a:rPr lang="nb-NO" sz="1800" err="1"/>
              <a:t>ulike</a:t>
            </a:r>
            <a:r>
              <a:rPr lang="nb-NO" sz="1800"/>
              <a:t> former for </a:t>
            </a:r>
            <a:r>
              <a:rPr lang="nb-NO" sz="1800" err="1"/>
              <a:t>diskriminering</a:t>
            </a:r>
            <a:r>
              <a:rPr lang="nb-NO" sz="1800"/>
              <a:t> </a:t>
            </a:r>
            <a:r>
              <a:rPr lang="nb-NO" sz="1800" err="1"/>
              <a:t>eller</a:t>
            </a:r>
            <a:r>
              <a:rPr lang="nb-NO" sz="1800"/>
              <a:t> </a:t>
            </a:r>
            <a:r>
              <a:rPr lang="nb-NO" sz="1800" err="1"/>
              <a:t>urettferdighet</a:t>
            </a:r>
            <a:r>
              <a:rPr lang="nb-NO" sz="1800"/>
              <a:t> </a:t>
            </a:r>
            <a:r>
              <a:rPr lang="nb-NO" sz="1800" err="1"/>
              <a:t>basert</a:t>
            </a:r>
            <a:r>
              <a:rPr lang="nb-NO" sz="1800"/>
              <a:t> </a:t>
            </a:r>
            <a:r>
              <a:rPr lang="nb-NO" sz="1800" err="1"/>
              <a:t>på</a:t>
            </a:r>
            <a:r>
              <a:rPr lang="nb-NO" sz="1800"/>
              <a:t> rase, </a:t>
            </a:r>
            <a:r>
              <a:rPr lang="nb-NO" sz="1800" err="1"/>
              <a:t>etnisitet</a:t>
            </a:r>
            <a:r>
              <a:rPr lang="nb-NO" sz="1800"/>
              <a:t> </a:t>
            </a:r>
            <a:r>
              <a:rPr lang="nb-NO" sz="1800" err="1"/>
              <a:t>eller</a:t>
            </a:r>
            <a:r>
              <a:rPr lang="nb-NO" sz="1800"/>
              <a:t> religion. (rasismeveileder.no, 2025)</a:t>
            </a:r>
          </a:p>
          <a:p>
            <a:r>
              <a:rPr lang="nb-NO" sz="1800" b="1" err="1"/>
              <a:t>Folkemord</a:t>
            </a:r>
            <a:r>
              <a:rPr lang="nb-NO" sz="1800" b="1"/>
              <a:t> </a:t>
            </a:r>
            <a:r>
              <a:rPr lang="nb-NO" sz="1800" err="1"/>
              <a:t>når</a:t>
            </a:r>
            <a:r>
              <a:rPr lang="nb-NO" sz="1800"/>
              <a:t> </a:t>
            </a:r>
            <a:r>
              <a:rPr lang="nb-NO" sz="1800" err="1"/>
              <a:t>drap</a:t>
            </a:r>
            <a:r>
              <a:rPr lang="nb-NO" sz="1800"/>
              <a:t> </a:t>
            </a:r>
            <a:r>
              <a:rPr lang="nb-NO" sz="1800" err="1"/>
              <a:t>og</a:t>
            </a:r>
            <a:r>
              <a:rPr lang="nb-NO" sz="1800"/>
              <a:t> </a:t>
            </a:r>
            <a:r>
              <a:rPr lang="nb-NO" sz="1800" err="1"/>
              <a:t>andre</a:t>
            </a:r>
            <a:r>
              <a:rPr lang="nb-NO" sz="1800"/>
              <a:t> </a:t>
            </a:r>
            <a:r>
              <a:rPr lang="nb-NO" sz="1800" err="1"/>
              <a:t>voldelige</a:t>
            </a:r>
            <a:r>
              <a:rPr lang="nb-NO" sz="1800"/>
              <a:t> </a:t>
            </a:r>
            <a:r>
              <a:rPr lang="nb-NO" sz="1800" err="1"/>
              <a:t>handlinger</a:t>
            </a:r>
            <a:r>
              <a:rPr lang="nb-NO" sz="1800"/>
              <a:t> </a:t>
            </a:r>
            <a:r>
              <a:rPr lang="nb-NO" sz="1800" err="1"/>
              <a:t>blir</a:t>
            </a:r>
            <a:r>
              <a:rPr lang="nb-NO" sz="1800"/>
              <a:t> </a:t>
            </a:r>
            <a:r>
              <a:rPr lang="nb-NO" sz="1800" err="1"/>
              <a:t>begått</a:t>
            </a:r>
            <a:r>
              <a:rPr lang="nb-NO" sz="1800"/>
              <a:t> for å </a:t>
            </a:r>
            <a:r>
              <a:rPr lang="nb-NO" sz="1800" err="1"/>
              <a:t>ødelegge</a:t>
            </a:r>
            <a:r>
              <a:rPr lang="nb-NO" sz="1800"/>
              <a:t>, </a:t>
            </a:r>
            <a:r>
              <a:rPr lang="nb-NO" sz="1800" err="1"/>
              <a:t>helt</a:t>
            </a:r>
            <a:r>
              <a:rPr lang="nb-NO" sz="1800"/>
              <a:t> </a:t>
            </a:r>
            <a:r>
              <a:rPr lang="nb-NO" sz="1800" err="1"/>
              <a:t>eller</a:t>
            </a:r>
            <a:r>
              <a:rPr lang="nb-NO" sz="1800"/>
              <a:t> </a:t>
            </a:r>
            <a:r>
              <a:rPr lang="nb-NO" sz="1800" err="1"/>
              <a:t>delvis</a:t>
            </a:r>
            <a:r>
              <a:rPr lang="nb-NO" sz="1800"/>
              <a:t>, </a:t>
            </a:r>
            <a:r>
              <a:rPr lang="nb-NO" sz="1800" err="1"/>
              <a:t>en</a:t>
            </a:r>
            <a:r>
              <a:rPr lang="nb-NO" sz="1800"/>
              <a:t> </a:t>
            </a:r>
            <a:r>
              <a:rPr lang="nb-NO" sz="1800" err="1"/>
              <a:t>nasjonal</a:t>
            </a:r>
            <a:r>
              <a:rPr lang="nb-NO" sz="1800"/>
              <a:t>, </a:t>
            </a:r>
            <a:r>
              <a:rPr lang="nb-NO" sz="1800" err="1"/>
              <a:t>etnisk</a:t>
            </a:r>
            <a:r>
              <a:rPr lang="nb-NO" sz="1800"/>
              <a:t>, </a:t>
            </a:r>
            <a:r>
              <a:rPr lang="nb-NO" sz="1800" err="1"/>
              <a:t>rasemessig</a:t>
            </a:r>
            <a:r>
              <a:rPr lang="nb-NO" sz="1800"/>
              <a:t> </a:t>
            </a:r>
            <a:r>
              <a:rPr lang="nb-NO" sz="1800" err="1"/>
              <a:t>eller</a:t>
            </a:r>
            <a:r>
              <a:rPr lang="nb-NO" sz="1800"/>
              <a:t> </a:t>
            </a:r>
            <a:r>
              <a:rPr lang="nb-NO" sz="1800" err="1"/>
              <a:t>religiøs</a:t>
            </a:r>
            <a:r>
              <a:rPr lang="nb-NO" sz="1800"/>
              <a:t> </a:t>
            </a:r>
            <a:r>
              <a:rPr lang="nb-NO" sz="1800" err="1"/>
              <a:t>gruppe</a:t>
            </a:r>
            <a:r>
              <a:rPr lang="nb-NO" sz="1800"/>
              <a:t>. (FN-</a:t>
            </a:r>
            <a:r>
              <a:rPr lang="nb-NO" sz="1800" err="1"/>
              <a:t>sambandet</a:t>
            </a:r>
            <a:r>
              <a:rPr lang="nb-NO" sz="1800"/>
              <a:t>, 2025)</a:t>
            </a:r>
          </a:p>
        </p:txBody>
      </p:sp>
      <p:sp>
        <p:nvSpPr>
          <p:cNvPr id="18" name="Tittel 1">
            <a:extLst>
              <a:ext uri="{FF2B5EF4-FFF2-40B4-BE49-F238E27FC236}">
                <a16:creationId xmlns:a16="http://schemas.microsoft.com/office/drawing/2014/main" id="{A1808A12-A566-E4B3-63E4-F7DA79282258}"/>
              </a:ext>
            </a:extLst>
          </p:cNvPr>
          <p:cNvSpPr txBox="1">
            <a:spLocks/>
          </p:cNvSpPr>
          <p:nvPr/>
        </p:nvSpPr>
        <p:spPr>
          <a:xfrm>
            <a:off x="672402" y="391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5400" b="1" err="1"/>
              <a:t>Begreper</a:t>
            </a:r>
          </a:p>
        </p:txBody>
      </p:sp>
    </p:spTree>
    <p:extLst>
      <p:ext uri="{BB962C8B-B14F-4D97-AF65-F5344CB8AC3E}">
        <p14:creationId xmlns:p14="http://schemas.microsoft.com/office/powerpoint/2010/main" val="295408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Media på Internett 3" title="En tidslinje om den glemte historien – Nasjonale minoriteter i Norge">
            <a:hlinkClick r:id="" action="ppaction://media"/>
            <a:extLst>
              <a:ext uri="{FF2B5EF4-FFF2-40B4-BE49-F238E27FC236}">
                <a16:creationId xmlns:a16="http://schemas.microsoft.com/office/drawing/2014/main" id="{FFD057BD-71FF-0A30-8717-DD848CCA75D2}"/>
              </a:ext>
            </a:extLst>
          </p:cNvPr>
          <p:cNvPicPr>
            <a:picLocks noGrp="1" noRot="1" noChangeAspect="1"/>
          </p:cNvPicPr>
          <p:nvPr>
            <p:ph idx="1"/>
            <a:videoFile r:link="rId1"/>
          </p:nvPr>
        </p:nvPicPr>
        <p:blipFill>
          <a:blip r:embed="rId5"/>
          <a:stretch>
            <a:fillRect/>
          </a:stretch>
        </p:blipFill>
        <p:spPr>
          <a:xfrm>
            <a:off x="559707" y="202270"/>
            <a:ext cx="11427803" cy="6453460"/>
          </a:xfrm>
          <a:prstGeom prst="rect">
            <a:avLst/>
          </a:prstGeom>
        </p:spPr>
      </p:pic>
    </p:spTree>
    <p:extLst>
      <p:ext uri="{BB962C8B-B14F-4D97-AF65-F5344CB8AC3E}">
        <p14:creationId xmlns:p14="http://schemas.microsoft.com/office/powerpoint/2010/main" val="16254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1E371F-F6A5-ACE5-AE1B-ACA82CF21207}"/>
              </a:ext>
            </a:extLst>
          </p:cNvPr>
          <p:cNvSpPr>
            <a:spLocks noGrp="1"/>
          </p:cNvSpPr>
          <p:nvPr>
            <p:ph type="title"/>
          </p:nvPr>
        </p:nvSpPr>
        <p:spPr>
          <a:xfrm>
            <a:off x="86360" y="2376805"/>
            <a:ext cx="3525520" cy="1325563"/>
          </a:xfrm>
        </p:spPr>
        <p:txBody>
          <a:bodyPr>
            <a:normAutofit/>
          </a:bodyPr>
          <a:lstStyle/>
          <a:p>
            <a:r>
              <a:rPr lang="nb-NO" sz="3600" b="1" err="1"/>
              <a:t>Klassesamtale</a:t>
            </a:r>
            <a:endParaRPr lang="nb-NO" sz="3600" b="1"/>
          </a:p>
        </p:txBody>
      </p:sp>
      <p:sp>
        <p:nvSpPr>
          <p:cNvPr id="3" name="Plassholder for innhold 2">
            <a:extLst>
              <a:ext uri="{FF2B5EF4-FFF2-40B4-BE49-F238E27FC236}">
                <a16:creationId xmlns:a16="http://schemas.microsoft.com/office/drawing/2014/main" id="{594BAD27-7BC2-A457-7C4F-366B30F05C30}"/>
              </a:ext>
            </a:extLst>
          </p:cNvPr>
          <p:cNvSpPr>
            <a:spLocks noGrp="1"/>
          </p:cNvSpPr>
          <p:nvPr>
            <p:ph idx="1"/>
          </p:nvPr>
        </p:nvSpPr>
        <p:spPr>
          <a:xfrm>
            <a:off x="3501044" y="1070090"/>
            <a:ext cx="6990080" cy="4351338"/>
          </a:xfrm>
        </p:spPr>
        <p:txBody>
          <a:bodyPr vert="horz" lIns="91440" tIns="45720" rIns="91440" bIns="45720" rtlCol="0" anchor="t">
            <a:normAutofit/>
          </a:bodyPr>
          <a:lstStyle/>
          <a:p>
            <a:pPr marL="514350" indent="-514350">
              <a:buAutoNum type="arabicPeriod"/>
            </a:pPr>
            <a:r>
              <a:rPr lang="nb-NO" b="1" dirty="0"/>
              <a:t>Hva tenker dere om filmen dere nå har sett? </a:t>
            </a:r>
            <a:endParaRPr lang="en-US" dirty="0"/>
          </a:p>
          <a:p>
            <a:pPr marL="514350" indent="-514350">
              <a:buAutoNum type="arabicPeriod"/>
            </a:pPr>
            <a:r>
              <a:rPr lang="nb-NO" b="1" dirty="0"/>
              <a:t>Hvilke konsekvenser har handlingene som de nasjonale minoritetene har blitt utsatt for fått? </a:t>
            </a:r>
          </a:p>
          <a:p>
            <a:pPr marL="514350" indent="-514350">
              <a:buAutoNum type="arabicPeriod"/>
            </a:pPr>
            <a:r>
              <a:rPr lang="nb-NO" b="1" dirty="0"/>
              <a:t>Hvorfor skjedde fornorskningen</a:t>
            </a:r>
            <a:br>
              <a:rPr lang="nb-NO" b="1" dirty="0"/>
            </a:br>
            <a:r>
              <a:rPr lang="nb-NO" b="1" dirty="0"/>
              <a:t>og ekskluderingen?</a:t>
            </a:r>
          </a:p>
          <a:p>
            <a:pPr marL="0" indent="0">
              <a:buNone/>
            </a:pPr>
            <a:endParaRPr lang="nb-NO" b="1" dirty="0"/>
          </a:p>
        </p:txBody>
      </p:sp>
    </p:spTree>
    <p:extLst>
      <p:ext uri="{BB962C8B-B14F-4D97-AF65-F5344CB8AC3E}">
        <p14:creationId xmlns:p14="http://schemas.microsoft.com/office/powerpoint/2010/main" val="1289807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ittel 10">
            <a:extLst>
              <a:ext uri="{FF2B5EF4-FFF2-40B4-BE49-F238E27FC236}">
                <a16:creationId xmlns:a16="http://schemas.microsoft.com/office/drawing/2014/main" id="{ED0594D1-ECD8-8768-9104-0554C735E3B9}"/>
              </a:ext>
            </a:extLst>
          </p:cNvPr>
          <p:cNvSpPr>
            <a:spLocks noGrp="1"/>
          </p:cNvSpPr>
          <p:nvPr/>
        </p:nvSpPr>
        <p:spPr>
          <a:xfrm>
            <a:off x="420061" y="1495703"/>
            <a:ext cx="6361045" cy="11431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5400" b="1"/>
              <a:t>Fordypningsoppgave</a:t>
            </a:r>
          </a:p>
        </p:txBody>
      </p:sp>
      <p:sp>
        <p:nvSpPr>
          <p:cNvPr id="7" name="Content Placeholder 14">
            <a:extLst>
              <a:ext uri="{FF2B5EF4-FFF2-40B4-BE49-F238E27FC236}">
                <a16:creationId xmlns:a16="http://schemas.microsoft.com/office/drawing/2014/main" id="{F1307B67-DF0B-E389-8444-3469F11FAE03}"/>
              </a:ext>
            </a:extLst>
          </p:cNvPr>
          <p:cNvSpPr>
            <a:spLocks noGrp="1"/>
          </p:cNvSpPr>
          <p:nvPr>
            <p:ph idx="1"/>
          </p:nvPr>
        </p:nvSpPr>
        <p:spPr>
          <a:xfrm>
            <a:off x="6034860" y="2706624"/>
            <a:ext cx="4904412" cy="3483864"/>
          </a:xfrm>
        </p:spPr>
        <p:txBody>
          <a:bodyPr>
            <a:normAutofit/>
          </a:bodyPr>
          <a:lstStyle/>
          <a:p>
            <a:r>
              <a:rPr lang="en-US" sz="2200" dirty="0"/>
              <a:t>Lag </a:t>
            </a:r>
            <a:r>
              <a:rPr lang="en-US" sz="2200" dirty="0" err="1"/>
              <a:t>en</a:t>
            </a:r>
            <a:r>
              <a:rPr lang="en-US" sz="2200" dirty="0"/>
              <a:t> </a:t>
            </a:r>
            <a:r>
              <a:rPr lang="en-US" sz="2200" dirty="0" err="1"/>
              <a:t>tidslinje</a:t>
            </a:r>
            <a:r>
              <a:rPr lang="en-US" sz="2200" dirty="0"/>
              <a:t> for </a:t>
            </a:r>
            <a:r>
              <a:rPr lang="en-US" sz="2200" dirty="0" err="1"/>
              <a:t>én</a:t>
            </a:r>
            <a:r>
              <a:rPr lang="en-US" sz="2200" dirty="0"/>
              <a:t> av de </a:t>
            </a:r>
            <a:r>
              <a:rPr lang="en-US" sz="2200" dirty="0" err="1"/>
              <a:t>nasjonale</a:t>
            </a:r>
            <a:r>
              <a:rPr lang="en-US" sz="2200" dirty="0"/>
              <a:t> </a:t>
            </a:r>
            <a:r>
              <a:rPr lang="en-US" sz="2200" dirty="0" err="1"/>
              <a:t>minoritene</a:t>
            </a:r>
            <a:endParaRPr lang="en-US" sz="2200" dirty="0"/>
          </a:p>
          <a:p>
            <a:r>
              <a:rPr lang="en-US" sz="2200" dirty="0"/>
              <a:t>Presenter </a:t>
            </a:r>
            <a:r>
              <a:rPr lang="en-US" sz="2200" dirty="0" err="1"/>
              <a:t>tildslinja</a:t>
            </a:r>
            <a:r>
              <a:rPr lang="en-US" sz="2200" dirty="0"/>
              <a:t> for </a:t>
            </a:r>
            <a:r>
              <a:rPr lang="en-US" sz="2200" dirty="0" err="1"/>
              <a:t>klassen</a:t>
            </a:r>
            <a:r>
              <a:rPr lang="en-US" sz="2200" dirty="0"/>
              <a:t> </a:t>
            </a:r>
            <a:r>
              <a:rPr lang="en-US" sz="2200" dirty="0" err="1"/>
              <a:t>sammen</a:t>
            </a:r>
            <a:r>
              <a:rPr lang="en-US" sz="2200" dirty="0"/>
              <a:t> med </a:t>
            </a:r>
            <a:r>
              <a:rPr lang="en-US" sz="2200" dirty="0" err="1"/>
              <a:t>refleksjoner</a:t>
            </a:r>
            <a:r>
              <a:rPr lang="en-US" sz="2200" dirty="0"/>
              <a:t> </a:t>
            </a:r>
            <a:r>
              <a:rPr lang="en-US" sz="2200" dirty="0" err="1"/>
              <a:t>til</a:t>
            </a:r>
            <a:r>
              <a:rPr lang="en-US" sz="2200" dirty="0"/>
              <a:t> </a:t>
            </a:r>
            <a:r>
              <a:rPr lang="en-US" sz="2200" dirty="0" err="1"/>
              <a:t>spørsmålene</a:t>
            </a:r>
            <a:r>
              <a:rPr lang="en-US" sz="2200" dirty="0"/>
              <a:t>: </a:t>
            </a:r>
          </a:p>
          <a:p>
            <a:pPr lvl="1"/>
            <a:r>
              <a:rPr lang="en-US" sz="2200" dirty="0" err="1"/>
              <a:t>Hvordan</a:t>
            </a:r>
            <a:r>
              <a:rPr lang="en-US" sz="2200" dirty="0"/>
              <a:t> </a:t>
            </a:r>
            <a:r>
              <a:rPr lang="en-US" sz="2200" dirty="0" err="1"/>
              <a:t>kunne</a:t>
            </a:r>
            <a:r>
              <a:rPr lang="en-US" sz="2200" dirty="0"/>
              <a:t> </a:t>
            </a:r>
            <a:r>
              <a:rPr lang="en-US" sz="2200" dirty="0" err="1"/>
              <a:t>dette</a:t>
            </a:r>
            <a:r>
              <a:rPr lang="en-US" sz="2200" dirty="0"/>
              <a:t> </a:t>
            </a:r>
            <a:r>
              <a:rPr lang="en-US" sz="2200" dirty="0" err="1"/>
              <a:t>skje</a:t>
            </a:r>
            <a:r>
              <a:rPr lang="en-US" sz="2200" dirty="0"/>
              <a:t>? </a:t>
            </a:r>
          </a:p>
          <a:p>
            <a:pPr lvl="1"/>
            <a:r>
              <a:rPr lang="en-US" sz="2200" dirty="0" err="1"/>
              <a:t>Hvilke</a:t>
            </a:r>
            <a:r>
              <a:rPr lang="en-US" sz="2200" dirty="0"/>
              <a:t> </a:t>
            </a:r>
            <a:r>
              <a:rPr lang="en-US" sz="2200" dirty="0" err="1"/>
              <a:t>konsekvenser</a:t>
            </a:r>
            <a:r>
              <a:rPr lang="en-US" sz="2200" dirty="0"/>
              <a:t> </a:t>
            </a:r>
            <a:r>
              <a:rPr lang="en-US" sz="2200" dirty="0" err="1"/>
              <a:t>har</a:t>
            </a:r>
            <a:r>
              <a:rPr lang="en-US" sz="2200" dirty="0"/>
              <a:t> </a:t>
            </a:r>
            <a:r>
              <a:rPr lang="en-US" sz="2200" dirty="0" err="1"/>
              <a:t>historien</a:t>
            </a:r>
            <a:r>
              <a:rPr lang="en-US" sz="2200" dirty="0"/>
              <a:t> </a:t>
            </a:r>
            <a:r>
              <a:rPr lang="en-US" sz="2200" dirty="0" err="1"/>
              <a:t>fått</a:t>
            </a:r>
            <a:r>
              <a:rPr lang="en-US" sz="2200" dirty="0"/>
              <a:t>? </a:t>
            </a:r>
          </a:p>
          <a:p>
            <a:pPr lvl="1"/>
            <a:r>
              <a:rPr lang="en-US" sz="2200" dirty="0" err="1"/>
              <a:t>Hva</a:t>
            </a:r>
            <a:r>
              <a:rPr lang="en-US" sz="2200" dirty="0"/>
              <a:t> </a:t>
            </a:r>
            <a:r>
              <a:rPr lang="en-US" sz="2200" dirty="0" err="1"/>
              <a:t>har</a:t>
            </a:r>
            <a:r>
              <a:rPr lang="en-US" sz="2200" dirty="0"/>
              <a:t> vi </a:t>
            </a:r>
            <a:r>
              <a:rPr lang="en-US" sz="2200" dirty="0" err="1"/>
              <a:t>lært</a:t>
            </a:r>
            <a:r>
              <a:rPr lang="en-US" sz="2200" dirty="0"/>
              <a:t>/</a:t>
            </a:r>
            <a:r>
              <a:rPr lang="en-US" sz="2200" dirty="0" err="1"/>
              <a:t>kan</a:t>
            </a:r>
            <a:r>
              <a:rPr lang="en-US" sz="2200" dirty="0"/>
              <a:t> vi </a:t>
            </a:r>
            <a:r>
              <a:rPr lang="en-US" sz="2200" dirty="0" err="1"/>
              <a:t>lære</a:t>
            </a:r>
            <a:r>
              <a:rPr lang="en-US" sz="2200" dirty="0"/>
              <a:t> av </a:t>
            </a:r>
            <a:r>
              <a:rPr lang="en-US" sz="2200" dirty="0" err="1"/>
              <a:t>historien</a:t>
            </a:r>
            <a:r>
              <a:rPr lang="en-US" sz="2200" dirty="0"/>
              <a:t>?</a:t>
            </a:r>
          </a:p>
          <a:p>
            <a:pPr lvl="1"/>
            <a:endParaRPr lang="en-US" sz="2200" dirty="0"/>
          </a:p>
          <a:p>
            <a:endParaRPr lang="en-US" sz="2200" dirty="0"/>
          </a:p>
        </p:txBody>
      </p:sp>
    </p:spTree>
    <p:extLst>
      <p:ext uri="{BB962C8B-B14F-4D97-AF65-F5344CB8AC3E}">
        <p14:creationId xmlns:p14="http://schemas.microsoft.com/office/powerpoint/2010/main" val="424207233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d358e47-464e-475d-a5a7-9fb3fa7ffae4">
      <Terms xmlns="http://schemas.microsoft.com/office/infopath/2007/PartnerControls"/>
    </lcf76f155ced4ddcb4097134ff3c332f>
    <TaxCatchAll xmlns="43e7e4c9-d60e-4513-b2f7-8ffd6e91b882" xsi:nil="true"/>
    <_Flow_SignoffStatus xmlns="bd358e47-464e-475d-a5a7-9fb3fa7ffa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FD4D91D563B08438D9119668B40AB86" ma:contentTypeVersion="21" ma:contentTypeDescription="Opprett et nytt dokument." ma:contentTypeScope="" ma:versionID="6c77d2bf8d0f6b2baa01f59702484d18">
  <xsd:schema xmlns:xsd="http://www.w3.org/2001/XMLSchema" xmlns:xs="http://www.w3.org/2001/XMLSchema" xmlns:p="http://schemas.microsoft.com/office/2006/metadata/properties" xmlns:ns2="e3317d8c-004b-454d-a623-33801b5a34ae" xmlns:ns3="bd358e47-464e-475d-a5a7-9fb3fa7ffae4" xmlns:ns4="43e7e4c9-d60e-4513-b2f7-8ffd6e91b882" targetNamespace="http://schemas.microsoft.com/office/2006/metadata/properties" ma:root="true" ma:fieldsID="0ca566bff4afb349865c4f593e3ba6cd" ns2:_="" ns3:_="" ns4:_="">
    <xsd:import namespace="e3317d8c-004b-454d-a623-33801b5a34ae"/>
    <xsd:import namespace="bd358e47-464e-475d-a5a7-9fb3fa7ffae4"/>
    <xsd:import namespace="43e7e4c9-d60e-4513-b2f7-8ffd6e91b88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17d8c-004b-454d-a623-33801b5a34ae"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element name="LastSharedByUser" ma:index="10" nillable="true" ma:displayName="Sist delt etter bruker" ma:description="" ma:internalName="LastSharedByUser" ma:readOnly="true">
      <xsd:simpleType>
        <xsd:restriction base="dms:Note">
          <xsd:maxLength value="255"/>
        </xsd:restriction>
      </xsd:simpleType>
    </xsd:element>
    <xsd:element name="LastSharedByTime" ma:index="11" nillable="true" ma:displayName="Sist delt etter klokkeslett"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d358e47-464e-475d-a5a7-9fb3fa7ffae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_Flow_SignoffStatus" ma:index="23" nillable="true" ma:displayName="Godkjenningsstatus" ma:internalName="Godkjenningsstatus">
      <xsd:simpleType>
        <xsd:restriction base="dms:Text"/>
      </xsd:simpleType>
    </xsd:element>
    <xsd:element name="lcf76f155ced4ddcb4097134ff3c332f" ma:index="25" nillable="true" ma:taxonomy="true" ma:internalName="lcf76f155ced4ddcb4097134ff3c332f" ma:taxonomyFieldName="MediaServiceImageTags" ma:displayName="Bildemerkelapper" ma:readOnly="false" ma:fieldId="{5cf76f15-5ced-4ddc-b409-7134ff3c332f}" ma:taxonomyMulti="true" ma:sspId="058eb9fd-3ad0-4f62-a594-8cd2f3ca3a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e7e4c9-d60e-4513-b2f7-8ffd6e91b882"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ce493f3f-1ddc-46c6-92b8-53e1e19686c1}" ma:internalName="TaxCatchAll" ma:showField="CatchAllData" ma:web="43e7e4c9-d60e-4513-b2f7-8ffd6e91b8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13928D-7851-4EA3-9014-32C1478C7C38}">
  <ds:schemaRefs>
    <ds:schemaRef ds:uri="43e7e4c9-d60e-4513-b2f7-8ffd6e91b882"/>
    <ds:schemaRef ds:uri="bd358e47-464e-475d-a5a7-9fb3fa7ffae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81ECB08-5E01-4386-B73D-208B43CD7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317d8c-004b-454d-a623-33801b5a34ae"/>
    <ds:schemaRef ds:uri="bd358e47-464e-475d-a5a7-9fb3fa7ffae4"/>
    <ds:schemaRef ds:uri="43e7e4c9-d60e-4513-b2f7-8ffd6e91b8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2046E2-0E9C-4437-A51E-346E639A9A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1337</Words>
  <Application>Microsoft Office PowerPoint</Application>
  <PresentationFormat>Widescreen</PresentationFormat>
  <Paragraphs>89</Paragraphs>
  <Slides>10</Slides>
  <Notes>9</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Office-tema</vt:lpstr>
      <vt:lpstr>Kvener, skogfinner, jøder, romer og romanifolk/tatere</vt:lpstr>
      <vt:lpstr>Nasjonale minoriteter:  Kvener, skogfinner, jøder, romer og romanifolk/tatere </vt:lpstr>
      <vt:lpstr>Fra Eilert Sundts barnehjem i Eidsvoll.   Foto: Norsk misjon blandt hjemløse, Riksarkivet, Oslo.  </vt:lpstr>
      <vt:lpstr>PowerPoint Presentation</vt:lpstr>
      <vt:lpstr>PowerPoint Presentation</vt:lpstr>
      <vt:lpstr>PowerPoint Presentation</vt:lpstr>
      <vt:lpstr>PowerPoint Presentation</vt:lpstr>
      <vt:lpstr>Klassesamtale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Minela Košuta</dc:creator>
  <cp:lastModifiedBy>Minela Košuta</cp:lastModifiedBy>
  <cp:revision>3</cp:revision>
  <dcterms:created xsi:type="dcterms:W3CDTF">2025-09-16T06:22:36Z</dcterms:created>
  <dcterms:modified xsi:type="dcterms:W3CDTF">2026-01-21T09:12:13Z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0x0101001FD4D91D563B08438D9119668B40AB86</vt:lpwstr>
  </property>
  <property fmtid="{D5CDD505-2E9C-101B-9397-08002B2CF9AE}" pid="3" name="MediaServiceImageTags">
    <vt:lpwstr/>
  </property>
</Properties>
</file>