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2" r:id="rId7"/>
    <p:sldId id="258" r:id="rId8"/>
    <p:sldId id="274" r:id="rId9"/>
    <p:sldId id="276" r:id="rId10"/>
    <p:sldId id="278" r:id="rId11"/>
    <p:sldId id="268" r:id="rId12"/>
    <p:sldId id="269" r:id="rId13"/>
    <p:sldId id="264" r:id="rId14"/>
    <p:sldId id="267" r:id="rId15"/>
    <p:sldId id="260" r:id="rId16"/>
    <p:sldId id="273" r:id="rId17"/>
    <p:sldId id="272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CE7DF"/>
    <a:srgbClr val="B6C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A28EF-DF08-40F7-A079-318119839ED1}" v="20" dt="2022-10-24T09:01:38.649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146" autoAdjust="0"/>
  </p:normalViewPr>
  <p:slideViewPr>
    <p:cSldViewPr snapToGrid="0">
      <p:cViewPr varScale="1">
        <p:scale>
          <a:sx n="43" d="100"/>
          <a:sy n="43" d="100"/>
        </p:scale>
        <p:origin x="157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da Ezat Azam" userId="143b32e3-fc1a-4604-9490-d47449d9faaa" providerId="ADAL" clId="{0049A9B9-1585-49D4-BCBE-38E58F3800FE}"/>
    <pc:docChg chg="modSld">
      <pc:chgData name="Gada Ezat Azam" userId="143b32e3-fc1a-4604-9490-d47449d9faaa" providerId="ADAL" clId="{0049A9B9-1585-49D4-BCBE-38E58F3800FE}" dt="2022-10-24T20:02:26.276" v="9" actId="20577"/>
      <pc:docMkLst>
        <pc:docMk/>
      </pc:docMkLst>
      <pc:sldChg chg="modNotesTx">
        <pc:chgData name="Gada Ezat Azam" userId="143b32e3-fc1a-4604-9490-d47449d9faaa" providerId="ADAL" clId="{0049A9B9-1585-49D4-BCBE-38E58F3800FE}" dt="2022-10-24T19:45:34.456" v="0" actId="20577"/>
        <pc:sldMkLst>
          <pc:docMk/>
          <pc:sldMk cId="87662338" sldId="256"/>
        </pc:sldMkLst>
      </pc:sldChg>
      <pc:sldChg chg="modNotesTx">
        <pc:chgData name="Gada Ezat Azam" userId="143b32e3-fc1a-4604-9490-d47449d9faaa" providerId="ADAL" clId="{0049A9B9-1585-49D4-BCBE-38E58F3800FE}" dt="2022-10-24T19:45:39.795" v="1" actId="20577"/>
        <pc:sldMkLst>
          <pc:docMk/>
          <pc:sldMk cId="535073335" sldId="257"/>
        </pc:sldMkLst>
      </pc:sldChg>
      <pc:sldChg chg="modNotesTx">
        <pc:chgData name="Gada Ezat Azam" userId="143b32e3-fc1a-4604-9490-d47449d9faaa" providerId="ADAL" clId="{0049A9B9-1585-49D4-BCBE-38E58F3800FE}" dt="2022-10-24T19:45:53.372" v="3" actId="20577"/>
        <pc:sldMkLst>
          <pc:docMk/>
          <pc:sldMk cId="858584539" sldId="258"/>
        </pc:sldMkLst>
      </pc:sldChg>
      <pc:sldChg chg="modNotesTx">
        <pc:chgData name="Gada Ezat Azam" userId="143b32e3-fc1a-4604-9490-d47449d9faaa" providerId="ADAL" clId="{0049A9B9-1585-49D4-BCBE-38E58F3800FE}" dt="2022-10-24T20:02:26.276" v="9" actId="20577"/>
        <pc:sldMkLst>
          <pc:docMk/>
          <pc:sldMk cId="47179972" sldId="260"/>
        </pc:sldMkLst>
      </pc:sldChg>
      <pc:sldChg chg="modNotesTx">
        <pc:chgData name="Gada Ezat Azam" userId="143b32e3-fc1a-4604-9490-d47449d9faaa" providerId="ADAL" clId="{0049A9B9-1585-49D4-BCBE-38E58F3800FE}" dt="2022-10-24T19:45:46.065" v="2" actId="20577"/>
        <pc:sldMkLst>
          <pc:docMk/>
          <pc:sldMk cId="4242750796" sldId="262"/>
        </pc:sldMkLst>
      </pc:sldChg>
      <pc:sldChg chg="modNotesTx">
        <pc:chgData name="Gada Ezat Azam" userId="143b32e3-fc1a-4604-9490-d47449d9faaa" providerId="ADAL" clId="{0049A9B9-1585-49D4-BCBE-38E58F3800FE}" dt="2022-10-24T20:02:20.357" v="8" actId="20577"/>
        <pc:sldMkLst>
          <pc:docMk/>
          <pc:sldMk cId="2944476857" sldId="267"/>
        </pc:sldMkLst>
      </pc:sldChg>
      <pc:sldChg chg="modNotesTx">
        <pc:chgData name="Gada Ezat Azam" userId="143b32e3-fc1a-4604-9490-d47449d9faaa" providerId="ADAL" clId="{0049A9B9-1585-49D4-BCBE-38E58F3800FE}" dt="2022-10-24T19:46:16.044" v="6" actId="20577"/>
        <pc:sldMkLst>
          <pc:docMk/>
          <pc:sldMk cId="2250937756" sldId="268"/>
        </pc:sldMkLst>
      </pc:sldChg>
      <pc:sldChg chg="modNotesTx">
        <pc:chgData name="Gada Ezat Azam" userId="143b32e3-fc1a-4604-9490-d47449d9faaa" providerId="ADAL" clId="{0049A9B9-1585-49D4-BCBE-38E58F3800FE}" dt="2022-10-24T19:46:21.724" v="7" actId="20577"/>
        <pc:sldMkLst>
          <pc:docMk/>
          <pc:sldMk cId="331532800" sldId="269"/>
        </pc:sldMkLst>
      </pc:sldChg>
      <pc:sldChg chg="modNotesTx">
        <pc:chgData name="Gada Ezat Azam" userId="143b32e3-fc1a-4604-9490-d47449d9faaa" providerId="ADAL" clId="{0049A9B9-1585-49D4-BCBE-38E58F3800FE}" dt="2022-10-24T19:46:04.964" v="4" actId="20577"/>
        <pc:sldMkLst>
          <pc:docMk/>
          <pc:sldMk cId="1880012285" sldId="276"/>
        </pc:sldMkLst>
      </pc:sldChg>
      <pc:sldChg chg="modNotesTx">
        <pc:chgData name="Gada Ezat Azam" userId="143b32e3-fc1a-4604-9490-d47449d9faaa" providerId="ADAL" clId="{0049A9B9-1585-49D4-BCBE-38E58F3800FE}" dt="2022-10-24T19:46:10.335" v="5" actId="20577"/>
        <pc:sldMkLst>
          <pc:docMk/>
          <pc:sldMk cId="959481745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21578-E13A-436D-841E-ED6818E30274}" type="doc">
      <dgm:prSet loTypeId="urn:microsoft.com/office/officeart/2005/8/layout/venn3" loCatId="relationship" qsTypeId="urn:microsoft.com/office/officeart/2005/8/quickstyle/simple1" qsCatId="simple" csTypeId="urn:microsoft.com/office/officeart/2005/8/colors/accent0_1" csCatId="mainScheme" phldr="1"/>
      <dgm:spPr/>
    </dgm:pt>
    <dgm:pt modelId="{87F97C41-55EB-48BB-9917-0674684F3EBC}" type="pres">
      <dgm:prSet presAssocID="{94821578-E13A-436D-841E-ED6818E30274}" presName="Name0" presStyleCnt="0">
        <dgm:presLayoutVars>
          <dgm:dir/>
          <dgm:resizeHandles val="exact"/>
        </dgm:presLayoutVars>
      </dgm:prSet>
      <dgm:spPr/>
    </dgm:pt>
  </dgm:ptLst>
  <dgm:cxnLst>
    <dgm:cxn modelId="{FCB9EB17-1AC3-4552-B7CE-9D0EC92A4892}" type="presOf" srcId="{94821578-E13A-436D-841E-ED6818E30274}" destId="{87F97C41-55EB-48BB-9917-0674684F3EBC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651DB-4AFB-45FF-99B5-423CF6BF4823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1D6F4D67-522B-4889-9C82-F12462807CC2}">
      <dgm:prSet phldrT="[Tekst]"/>
      <dgm:spPr/>
      <dgm:t>
        <a:bodyPr/>
        <a:lstStyle/>
        <a:p>
          <a:r>
            <a:rPr lang="nb-NO" dirty="0"/>
            <a:t>Kunnskap </a:t>
          </a:r>
        </a:p>
      </dgm:t>
    </dgm:pt>
    <dgm:pt modelId="{21566DEE-2032-4340-9948-645F84CFF8EC}" type="parTrans" cxnId="{D21E79B1-7568-4342-BB70-D0905726D543}">
      <dgm:prSet/>
      <dgm:spPr/>
      <dgm:t>
        <a:bodyPr/>
        <a:lstStyle/>
        <a:p>
          <a:endParaRPr lang="nb-NO"/>
        </a:p>
      </dgm:t>
    </dgm:pt>
    <dgm:pt modelId="{811E1C6D-8F1E-47B4-AC03-CA9D650A35F2}" type="sibTrans" cxnId="{D21E79B1-7568-4342-BB70-D0905726D543}">
      <dgm:prSet/>
      <dgm:spPr/>
      <dgm:t>
        <a:bodyPr/>
        <a:lstStyle/>
        <a:p>
          <a:endParaRPr lang="nb-NO"/>
        </a:p>
      </dgm:t>
    </dgm:pt>
    <dgm:pt modelId="{711131D2-19A9-4DDC-8207-9B2E66C51577}">
      <dgm:prSet phldrT="[Tekst]"/>
      <dgm:spPr/>
      <dgm:t>
        <a:bodyPr/>
        <a:lstStyle/>
        <a:p>
          <a:r>
            <a:rPr lang="nb-NO" dirty="0"/>
            <a:t>Tilskudd</a:t>
          </a:r>
        </a:p>
      </dgm:t>
    </dgm:pt>
    <dgm:pt modelId="{E76527D1-A3BC-42A0-8EF1-2AD9C58C91CB}" type="parTrans" cxnId="{98CD1B8F-9037-49B7-A591-877901D81203}">
      <dgm:prSet/>
      <dgm:spPr/>
      <dgm:t>
        <a:bodyPr/>
        <a:lstStyle/>
        <a:p>
          <a:endParaRPr lang="nb-NO"/>
        </a:p>
      </dgm:t>
    </dgm:pt>
    <dgm:pt modelId="{9D658DF5-D783-4628-AF38-41D83F08032B}" type="sibTrans" cxnId="{98CD1B8F-9037-49B7-A591-877901D81203}">
      <dgm:prSet/>
      <dgm:spPr/>
      <dgm:t>
        <a:bodyPr/>
        <a:lstStyle/>
        <a:p>
          <a:endParaRPr lang="nb-NO"/>
        </a:p>
      </dgm:t>
    </dgm:pt>
    <dgm:pt modelId="{5CFF1C80-F5E3-491A-B9F9-6FB96C1650D5}">
      <dgm:prSet phldrT="[Tekst]"/>
      <dgm:spPr/>
      <dgm:t>
        <a:bodyPr/>
        <a:lstStyle/>
        <a:p>
          <a:r>
            <a:rPr lang="nb-NO"/>
            <a:t>Formidling </a:t>
          </a:r>
        </a:p>
      </dgm:t>
    </dgm:pt>
    <dgm:pt modelId="{F2090F0A-FA39-44D9-9138-52D5027EA01B}" type="parTrans" cxnId="{6CF80EC9-0749-4471-8BAF-F093309F37BA}">
      <dgm:prSet/>
      <dgm:spPr/>
      <dgm:t>
        <a:bodyPr/>
        <a:lstStyle/>
        <a:p>
          <a:endParaRPr lang="nb-NO"/>
        </a:p>
      </dgm:t>
    </dgm:pt>
    <dgm:pt modelId="{577FD56B-E5C8-4A19-8768-D954444A683D}" type="sibTrans" cxnId="{6CF80EC9-0749-4471-8BAF-F093309F37BA}">
      <dgm:prSet/>
      <dgm:spPr/>
      <dgm:t>
        <a:bodyPr/>
        <a:lstStyle/>
        <a:p>
          <a:endParaRPr lang="nb-NO"/>
        </a:p>
      </dgm:t>
    </dgm:pt>
    <dgm:pt modelId="{96E0AD6D-810E-4524-92CD-A1116CBA855F}">
      <dgm:prSet phldrT="[Tekst]"/>
      <dgm:spPr/>
      <dgm:t>
        <a:bodyPr/>
        <a:lstStyle/>
        <a:p>
          <a:r>
            <a:rPr lang="nb-NO"/>
            <a:t>Samarbeid </a:t>
          </a:r>
        </a:p>
      </dgm:t>
    </dgm:pt>
    <dgm:pt modelId="{BF10BA61-874C-4B44-851A-AF576C134AAB}" type="parTrans" cxnId="{D50F0C69-6274-4346-90B5-87EC69B6307D}">
      <dgm:prSet/>
      <dgm:spPr/>
      <dgm:t>
        <a:bodyPr/>
        <a:lstStyle/>
        <a:p>
          <a:endParaRPr lang="nb-NO"/>
        </a:p>
      </dgm:t>
    </dgm:pt>
    <dgm:pt modelId="{8DCD684F-F323-49B3-819E-0CBF3C786022}" type="sibTrans" cxnId="{D50F0C69-6274-4346-90B5-87EC69B6307D}">
      <dgm:prSet/>
      <dgm:spPr/>
      <dgm:t>
        <a:bodyPr/>
        <a:lstStyle/>
        <a:p>
          <a:endParaRPr lang="nb-NO"/>
        </a:p>
      </dgm:t>
    </dgm:pt>
    <dgm:pt modelId="{826C96B3-ACD2-4461-89B8-E67BAFB4E9DE}" type="pres">
      <dgm:prSet presAssocID="{937651DB-4AFB-45FF-99B5-423CF6BF4823}" presName="Name0" presStyleCnt="0">
        <dgm:presLayoutVars>
          <dgm:dir/>
          <dgm:resizeHandles val="exact"/>
        </dgm:presLayoutVars>
      </dgm:prSet>
      <dgm:spPr/>
    </dgm:pt>
    <dgm:pt modelId="{192ED563-A9B6-4215-87AE-CDD47397C4E3}" type="pres">
      <dgm:prSet presAssocID="{1D6F4D67-522B-4889-9C82-F12462807CC2}" presName="Name5" presStyleLbl="vennNode1" presStyleIdx="0" presStyleCnt="4">
        <dgm:presLayoutVars>
          <dgm:bulletEnabled val="1"/>
        </dgm:presLayoutVars>
      </dgm:prSet>
      <dgm:spPr/>
    </dgm:pt>
    <dgm:pt modelId="{8E2E696A-5599-4F60-B0B2-4B94BBA352DF}" type="pres">
      <dgm:prSet presAssocID="{811E1C6D-8F1E-47B4-AC03-CA9D650A35F2}" presName="space" presStyleCnt="0"/>
      <dgm:spPr/>
    </dgm:pt>
    <dgm:pt modelId="{4566CF94-ED9D-40CE-9052-5985E7106AE2}" type="pres">
      <dgm:prSet presAssocID="{711131D2-19A9-4DDC-8207-9B2E66C51577}" presName="Name5" presStyleLbl="vennNode1" presStyleIdx="1" presStyleCnt="4">
        <dgm:presLayoutVars>
          <dgm:bulletEnabled val="1"/>
        </dgm:presLayoutVars>
      </dgm:prSet>
      <dgm:spPr/>
    </dgm:pt>
    <dgm:pt modelId="{F1A5F9F0-F95A-4CC9-9C00-5FA113AE6B2B}" type="pres">
      <dgm:prSet presAssocID="{9D658DF5-D783-4628-AF38-41D83F08032B}" presName="space" presStyleCnt="0"/>
      <dgm:spPr/>
    </dgm:pt>
    <dgm:pt modelId="{FABE1B94-105C-4A35-A3C1-AAD672B544A3}" type="pres">
      <dgm:prSet presAssocID="{5CFF1C80-F5E3-491A-B9F9-6FB96C1650D5}" presName="Name5" presStyleLbl="vennNode1" presStyleIdx="2" presStyleCnt="4">
        <dgm:presLayoutVars>
          <dgm:bulletEnabled val="1"/>
        </dgm:presLayoutVars>
      </dgm:prSet>
      <dgm:spPr/>
    </dgm:pt>
    <dgm:pt modelId="{03A0168F-416F-4CFE-8933-7A947C147F27}" type="pres">
      <dgm:prSet presAssocID="{577FD56B-E5C8-4A19-8768-D954444A683D}" presName="space" presStyleCnt="0"/>
      <dgm:spPr/>
    </dgm:pt>
    <dgm:pt modelId="{B3AD3534-290B-42F4-862D-78D5CCF655FF}" type="pres">
      <dgm:prSet presAssocID="{96E0AD6D-810E-4524-92CD-A1116CBA855F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82C6731A-128C-4234-A5CA-523FF9841BD9}" type="presOf" srcId="{5CFF1C80-F5E3-491A-B9F9-6FB96C1650D5}" destId="{FABE1B94-105C-4A35-A3C1-AAD672B544A3}" srcOrd="0" destOrd="0" presId="urn:microsoft.com/office/officeart/2005/8/layout/venn3"/>
    <dgm:cxn modelId="{569A0329-DFC5-4B5A-84A9-3A7016820674}" type="presOf" srcId="{1D6F4D67-522B-4889-9C82-F12462807CC2}" destId="{192ED563-A9B6-4215-87AE-CDD47397C4E3}" srcOrd="0" destOrd="0" presId="urn:microsoft.com/office/officeart/2005/8/layout/venn3"/>
    <dgm:cxn modelId="{96944E38-FDE3-469B-A65D-C4AFB89210A7}" type="presOf" srcId="{96E0AD6D-810E-4524-92CD-A1116CBA855F}" destId="{B3AD3534-290B-42F4-862D-78D5CCF655FF}" srcOrd="0" destOrd="0" presId="urn:microsoft.com/office/officeart/2005/8/layout/venn3"/>
    <dgm:cxn modelId="{D50F0C69-6274-4346-90B5-87EC69B6307D}" srcId="{937651DB-4AFB-45FF-99B5-423CF6BF4823}" destId="{96E0AD6D-810E-4524-92CD-A1116CBA855F}" srcOrd="3" destOrd="0" parTransId="{BF10BA61-874C-4B44-851A-AF576C134AAB}" sibTransId="{8DCD684F-F323-49B3-819E-0CBF3C786022}"/>
    <dgm:cxn modelId="{98CD1B8F-9037-49B7-A591-877901D81203}" srcId="{937651DB-4AFB-45FF-99B5-423CF6BF4823}" destId="{711131D2-19A9-4DDC-8207-9B2E66C51577}" srcOrd="1" destOrd="0" parTransId="{E76527D1-A3BC-42A0-8EF1-2AD9C58C91CB}" sibTransId="{9D658DF5-D783-4628-AF38-41D83F08032B}"/>
    <dgm:cxn modelId="{D21E79B1-7568-4342-BB70-D0905726D543}" srcId="{937651DB-4AFB-45FF-99B5-423CF6BF4823}" destId="{1D6F4D67-522B-4889-9C82-F12462807CC2}" srcOrd="0" destOrd="0" parTransId="{21566DEE-2032-4340-9948-645F84CFF8EC}" sibTransId="{811E1C6D-8F1E-47B4-AC03-CA9D650A35F2}"/>
    <dgm:cxn modelId="{6CF80EC9-0749-4471-8BAF-F093309F37BA}" srcId="{937651DB-4AFB-45FF-99B5-423CF6BF4823}" destId="{5CFF1C80-F5E3-491A-B9F9-6FB96C1650D5}" srcOrd="2" destOrd="0" parTransId="{F2090F0A-FA39-44D9-9138-52D5027EA01B}" sibTransId="{577FD56B-E5C8-4A19-8768-D954444A683D}"/>
    <dgm:cxn modelId="{331B9DCC-A3AB-449C-B9E9-880A99A8B316}" type="presOf" srcId="{937651DB-4AFB-45FF-99B5-423CF6BF4823}" destId="{826C96B3-ACD2-4461-89B8-E67BAFB4E9DE}" srcOrd="0" destOrd="0" presId="urn:microsoft.com/office/officeart/2005/8/layout/venn3"/>
    <dgm:cxn modelId="{C0B7BEF9-31D7-420A-A289-2BF6DCFD3C24}" type="presOf" srcId="{711131D2-19A9-4DDC-8207-9B2E66C51577}" destId="{4566CF94-ED9D-40CE-9052-5985E7106AE2}" srcOrd="0" destOrd="0" presId="urn:microsoft.com/office/officeart/2005/8/layout/venn3"/>
    <dgm:cxn modelId="{C4D9D2BF-7A64-4D6D-BC9F-C0B08A26CDCE}" type="presParOf" srcId="{826C96B3-ACD2-4461-89B8-E67BAFB4E9DE}" destId="{192ED563-A9B6-4215-87AE-CDD47397C4E3}" srcOrd="0" destOrd="0" presId="urn:microsoft.com/office/officeart/2005/8/layout/venn3"/>
    <dgm:cxn modelId="{DE300EFA-493B-4A20-9056-39D3A85C06AD}" type="presParOf" srcId="{826C96B3-ACD2-4461-89B8-E67BAFB4E9DE}" destId="{8E2E696A-5599-4F60-B0B2-4B94BBA352DF}" srcOrd="1" destOrd="0" presId="urn:microsoft.com/office/officeart/2005/8/layout/venn3"/>
    <dgm:cxn modelId="{CC582F08-D357-4BF2-AA29-0BC7B242364A}" type="presParOf" srcId="{826C96B3-ACD2-4461-89B8-E67BAFB4E9DE}" destId="{4566CF94-ED9D-40CE-9052-5985E7106AE2}" srcOrd="2" destOrd="0" presId="urn:microsoft.com/office/officeart/2005/8/layout/venn3"/>
    <dgm:cxn modelId="{99F5A21C-EB15-4A60-B303-7CBE86CB7F2B}" type="presParOf" srcId="{826C96B3-ACD2-4461-89B8-E67BAFB4E9DE}" destId="{F1A5F9F0-F95A-4CC9-9C00-5FA113AE6B2B}" srcOrd="3" destOrd="0" presId="urn:microsoft.com/office/officeart/2005/8/layout/venn3"/>
    <dgm:cxn modelId="{0CC4EB03-F336-4088-B888-CAF0992536FD}" type="presParOf" srcId="{826C96B3-ACD2-4461-89B8-E67BAFB4E9DE}" destId="{FABE1B94-105C-4A35-A3C1-AAD672B544A3}" srcOrd="4" destOrd="0" presId="urn:microsoft.com/office/officeart/2005/8/layout/venn3"/>
    <dgm:cxn modelId="{785BAB3B-AB8C-4A8C-BDF8-493B89E6F13A}" type="presParOf" srcId="{826C96B3-ACD2-4461-89B8-E67BAFB4E9DE}" destId="{03A0168F-416F-4CFE-8933-7A947C147F27}" srcOrd="5" destOrd="0" presId="urn:microsoft.com/office/officeart/2005/8/layout/venn3"/>
    <dgm:cxn modelId="{38C0F2CE-B504-48DC-B9EB-EC9AA2FCB8A6}" type="presParOf" srcId="{826C96B3-ACD2-4461-89B8-E67BAFB4E9DE}" destId="{B3AD3534-290B-42F4-862D-78D5CCF655F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ED563-A9B6-4215-87AE-CDD47397C4E3}">
      <dsp:nvSpPr>
        <dsp:cNvPr id="0" name=""/>
        <dsp:cNvSpPr/>
      </dsp:nvSpPr>
      <dsp:spPr>
        <a:xfrm>
          <a:off x="2381" y="1514739"/>
          <a:ext cx="2389187" cy="238918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1750" rIns="13148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Kunnskap </a:t>
          </a:r>
        </a:p>
      </dsp:txBody>
      <dsp:txXfrm>
        <a:off x="352269" y="1864627"/>
        <a:ext cx="1689411" cy="1689411"/>
      </dsp:txXfrm>
    </dsp:sp>
    <dsp:sp modelId="{4566CF94-ED9D-40CE-9052-5985E7106AE2}">
      <dsp:nvSpPr>
        <dsp:cNvPr id="0" name=""/>
        <dsp:cNvSpPr/>
      </dsp:nvSpPr>
      <dsp:spPr>
        <a:xfrm>
          <a:off x="1913731" y="1514739"/>
          <a:ext cx="2389187" cy="2389187"/>
        </a:xfrm>
        <a:prstGeom prst="ellipse">
          <a:avLst/>
        </a:prstGeom>
        <a:solidFill>
          <a:schemeClr val="accent4">
            <a:alpha val="50000"/>
            <a:hueOff val="-776915"/>
            <a:satOff val="482"/>
            <a:lumOff val="15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1750" rIns="13148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Tilskudd</a:t>
          </a:r>
        </a:p>
      </dsp:txBody>
      <dsp:txXfrm>
        <a:off x="2263619" y="1864627"/>
        <a:ext cx="1689411" cy="1689411"/>
      </dsp:txXfrm>
    </dsp:sp>
    <dsp:sp modelId="{FABE1B94-105C-4A35-A3C1-AAD672B544A3}">
      <dsp:nvSpPr>
        <dsp:cNvPr id="0" name=""/>
        <dsp:cNvSpPr/>
      </dsp:nvSpPr>
      <dsp:spPr>
        <a:xfrm>
          <a:off x="3825081" y="1514739"/>
          <a:ext cx="2389187" cy="2389187"/>
        </a:xfrm>
        <a:prstGeom prst="ellipse">
          <a:avLst/>
        </a:prstGeom>
        <a:solidFill>
          <a:schemeClr val="accent4">
            <a:alpha val="50000"/>
            <a:hueOff val="-1553830"/>
            <a:satOff val="963"/>
            <a:lumOff val="3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1750" rIns="13148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Formidling </a:t>
          </a:r>
        </a:p>
      </dsp:txBody>
      <dsp:txXfrm>
        <a:off x="4174969" y="1864627"/>
        <a:ext cx="1689411" cy="1689411"/>
      </dsp:txXfrm>
    </dsp:sp>
    <dsp:sp modelId="{B3AD3534-290B-42F4-862D-78D5CCF655FF}">
      <dsp:nvSpPr>
        <dsp:cNvPr id="0" name=""/>
        <dsp:cNvSpPr/>
      </dsp:nvSpPr>
      <dsp:spPr>
        <a:xfrm>
          <a:off x="5736431" y="1514739"/>
          <a:ext cx="2389187" cy="2389187"/>
        </a:xfrm>
        <a:prstGeom prst="ellipse">
          <a:avLst/>
        </a:prstGeom>
        <a:solidFill>
          <a:schemeClr val="accent4">
            <a:alpha val="50000"/>
            <a:hueOff val="-2330745"/>
            <a:satOff val="1445"/>
            <a:lumOff val="4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1750" rIns="13148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Samarbeid </a:t>
          </a:r>
        </a:p>
      </dsp:txBody>
      <dsp:txXfrm>
        <a:off x="6086319" y="1864627"/>
        <a:ext cx="1689411" cy="168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5B3A3-56AA-4274-A959-5596C3A281A8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F2583-61A8-417A-A5D5-F76910D02A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44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19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b="0" i="0" dirty="0">
              <a:solidFill>
                <a:srgbClr val="212529"/>
              </a:solidFill>
              <a:effectLst/>
              <a:latin typeface="ars_maquette_web_one"/>
            </a:endParaRPr>
          </a:p>
          <a:p>
            <a:pPr algn="l"/>
            <a:endParaRPr lang="nb-NO" b="0" i="0" dirty="0">
              <a:solidFill>
                <a:srgbClr val="212529"/>
              </a:solidFill>
              <a:effectLst/>
              <a:latin typeface="ars_maquette_web_one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086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0487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b="0" i="0" dirty="0">
              <a:solidFill>
                <a:srgbClr val="000000"/>
              </a:solidFill>
              <a:effectLst/>
              <a:latin typeface="ars_maquette_web_one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72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18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85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96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34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41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77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029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26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FDC332-C3D1-4338-B259-0D62D0BC1CAF}"/>
              </a:ext>
            </a:extLst>
          </p:cNvPr>
          <p:cNvSpPr txBox="1"/>
          <p:nvPr userDrawn="1"/>
        </p:nvSpPr>
        <p:spPr>
          <a:xfrm>
            <a:off x="-2235200" y="0"/>
            <a:ext cx="223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 dirty="0"/>
              <a:t>Hvordan legge til alternativ tekst på bilder</a:t>
            </a:r>
          </a:p>
          <a:p>
            <a:pPr algn="l"/>
            <a:endParaRPr lang="nb-NO" dirty="0"/>
          </a:p>
          <a:p>
            <a:pPr marL="342900" indent="-342900" algn="l">
              <a:buAutoNum type="arabicPeriod"/>
            </a:pPr>
            <a:r>
              <a:rPr lang="nb-NO" dirty="0"/>
              <a:t>Høyreklikk på bildet</a:t>
            </a:r>
          </a:p>
          <a:p>
            <a:pPr marL="342900" indent="-342900" algn="l">
              <a:buAutoNum type="arabicPeriod"/>
            </a:pPr>
            <a:r>
              <a:rPr lang="nb-NO" dirty="0"/>
              <a:t>Velg «rediger alternativ tekst».</a:t>
            </a:r>
          </a:p>
        </p:txBody>
      </p:sp>
      <p:pic>
        <p:nvPicPr>
          <p:cNvPr id="5" name="Bilde 4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5E0083F9-1A41-4D9A-9D20-A559AADED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17" name="Plassholder for dato 16">
            <a:extLst>
              <a:ext uri="{FF2B5EF4-FFF2-40B4-BE49-F238E27FC236}">
                <a16:creationId xmlns:a16="http://schemas.microsoft.com/office/drawing/2014/main" id="{AEAA9278-EE73-4A64-A7BA-06786501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72545"/>
            <a:ext cx="4406900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66CDE8B8-7719-4A2D-813F-59CAFCF34EF9}" type="datetime1">
              <a:rPr lang="nb-NO" smtClean="0"/>
              <a:t>24.10.2022</a:t>
            </a:fld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764" y="3528220"/>
            <a:ext cx="5258428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765" y="1235475"/>
            <a:ext cx="525843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6" descr="Et bilde som inneholder bord, tegning&#10;&#10;Automatisk generert beskrivelse">
            <a:extLst>
              <a:ext uri="{FF2B5EF4-FFF2-40B4-BE49-F238E27FC236}">
                <a16:creationId xmlns:a16="http://schemas.microsoft.com/office/drawing/2014/main" id="{6DE2B6D4-44B1-4AB2-8902-9424A0E16E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1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FD624F3-0281-4B6C-8CFC-0E9A79A10264}" type="datetime1">
              <a:rPr lang="nb-NO" smtClean="0"/>
              <a:t>24.10.2022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7262" y="1956620"/>
            <a:ext cx="5040630" cy="3805551"/>
          </a:xfrm>
          <a:solidFill>
            <a:srgbClr val="DCE7DF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 dirty="0"/>
              <a:t>Sitat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0608819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6A88CB7-1D6F-4A76-B6DB-6BD9CA32112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64109" y="1966452"/>
            <a:ext cx="5040628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857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sitatboks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F405D2F-947E-4431-AE29-C7786690D6CE}" type="datetime1">
              <a:rPr lang="nb-NO" smtClean="0"/>
              <a:t>24.10.2022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13C440-939D-4862-BE17-B4F6C9A758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7264" y="1966453"/>
            <a:ext cx="5040628" cy="37957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>
            <a:norm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108" y="1956620"/>
            <a:ext cx="5040630" cy="3805551"/>
          </a:xfrm>
          <a:solidFill>
            <a:srgbClr val="DCE7DF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 dirty="0"/>
              <a:t>Sitat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5185665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26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380E9C0-5A44-4486-923B-4E711EA2FCFE}"/>
              </a:ext>
            </a:extLst>
          </p:cNvPr>
          <p:cNvSpPr/>
          <p:nvPr userDrawn="1"/>
        </p:nvSpPr>
        <p:spPr>
          <a:xfrm>
            <a:off x="275771" y="957942"/>
            <a:ext cx="11640458" cy="5525477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 dirty="0"/>
          </a:p>
        </p:txBody>
      </p:sp>
      <p:pic>
        <p:nvPicPr>
          <p:cNvPr id="13" name="Picture 4" descr="Bilderesultat for quotation mark png">
            <a:extLst>
              <a:ext uri="{FF2B5EF4-FFF2-40B4-BE49-F238E27FC236}">
                <a16:creationId xmlns:a16="http://schemas.microsoft.com/office/drawing/2014/main" id="{03BDF3BF-791C-40C2-A233-EA7E2AB6D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9053" y="1524124"/>
            <a:ext cx="82984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0383D-2960-4757-A963-57237C489A64}" type="datetime1">
              <a:rPr lang="nb-NO" smtClean="0"/>
              <a:t>24.10.2022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66E5A8-F060-43C0-85D4-ADF7CDE66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109" y="5276171"/>
            <a:ext cx="10463783" cy="623887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dirty="0"/>
              <a:t>Av 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1922820"/>
            <a:ext cx="10463784" cy="2954655"/>
          </a:xfrm>
        </p:spPr>
        <p:txBody>
          <a:bodyPr anchor="ctr" anchorCtr="1">
            <a:normAutofit/>
          </a:bodyPr>
          <a:lstStyle>
            <a:lvl1pPr algn="ctr">
              <a:defRPr lang="nb-NO" sz="4000" dirty="0"/>
            </a:lvl1pPr>
          </a:lstStyle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 dirty="0"/>
              <a:t>Sitat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38F2D-C031-48C7-A044-7E7A09D243AF}"/>
              </a:ext>
            </a:extLst>
          </p:cNvPr>
          <p:cNvSpPr txBox="1"/>
          <p:nvPr userDrawn="1"/>
        </p:nvSpPr>
        <p:spPr>
          <a:xfrm>
            <a:off x="5786236" y="984809"/>
            <a:ext cx="619529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nb-NO" b="1" dirty="0">
                <a:solidFill>
                  <a:srgbClr val="DCE7DF"/>
                </a:solidFill>
              </a:rPr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404119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>
            <a:extLst>
              <a:ext uri="{FF2B5EF4-FFF2-40B4-BE49-F238E27FC236}">
                <a16:creationId xmlns:a16="http://schemas.microsoft.com/office/drawing/2014/main" id="{7594C2F5-CC97-4537-A36D-6C971236B09B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 dirty="0">
                <a:latin typeface="+mn-lt"/>
              </a:rPr>
              <a:t>For å endre utsnitt i bildeplassholderen kan du </a:t>
            </a:r>
            <a:r>
              <a:rPr lang="nb-NO" sz="1600" b="1" dirty="0" err="1">
                <a:latin typeface="+mn-lt"/>
              </a:rPr>
              <a:t>høyreklikke</a:t>
            </a:r>
            <a:r>
              <a:rPr lang="nb-NO" sz="1600" b="1" dirty="0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B025024-F41B-4A36-8F26-6082A2236DD5}" type="datetime1">
              <a:rPr lang="nb-NO" smtClean="0"/>
              <a:t>24.10.2022</a:t>
            </a:fld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6F389596-D1B8-48DB-B40E-0C4288631A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2580" y="1956619"/>
            <a:ext cx="4445311" cy="3805551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DF56B18-C0C8-4A05-805B-C91E5B28AD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4106" y="1956619"/>
            <a:ext cx="5644849" cy="3805551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AD0A85-D3E6-4054-8485-581C18C9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7" y="569531"/>
            <a:ext cx="10463783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29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/graf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9101AFE5-152B-4AAB-A405-6407EB3D255E}" type="datetime1">
              <a:rPr lang="nb-NO" smtClean="0"/>
              <a:t>24.10.2022</a:t>
            </a:fld>
            <a:endParaRPr lang="nb-NO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C83581B4-FDEE-4B56-9809-81EDA683E6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2582" y="1956619"/>
            <a:ext cx="4445310" cy="3805551"/>
          </a:xfrm>
        </p:spPr>
        <p:txBody>
          <a:bodyPr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2A997653-2816-416F-9852-4FA2780EC3D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1065" y="1956619"/>
            <a:ext cx="5607889" cy="380555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81C793-6917-4814-A73A-7174079C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7193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ACBBED51-3F69-4F11-B52D-0F4B532BF3A8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 dirty="0">
                <a:latin typeface="+mn-lt"/>
              </a:rPr>
              <a:t>For å endre utsnitt i bildeplassholderen kan du </a:t>
            </a:r>
            <a:r>
              <a:rPr lang="nb-NO" sz="1600" b="1" dirty="0" err="1">
                <a:latin typeface="+mn-lt"/>
              </a:rPr>
              <a:t>høyreklikke</a:t>
            </a:r>
            <a:r>
              <a:rPr lang="nb-NO" sz="1600" b="1" dirty="0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734C9-890B-4149-802B-6ADB2B74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7BA1F-5A8D-4A00-BDC3-F7E1CE2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 algn="ctr">
              <a:defRPr/>
            </a:lvl1pPr>
          </a:lstStyle>
          <a:p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BB4A9E-1D2F-43F8-87CF-670AB038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0D500A8-2B30-41BD-8A58-43FF02BAF705}" type="datetime1">
              <a:rPr lang="nb-NO" smtClean="0"/>
              <a:t>24.10.2022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BCBC816-F638-4BD1-A69A-222553C658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2453" y="1095829"/>
            <a:ext cx="3995439" cy="5141069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8A1B8B95-4B40-483C-8075-5F4DA2EA84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107" y="1095829"/>
            <a:ext cx="6149169" cy="5141069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E31BC18-B8DA-416F-93A1-F3B4B18B9C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6282766"/>
            <a:ext cx="10463784" cy="26863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638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klaring">
            <a:extLst>
              <a:ext uri="{FF2B5EF4-FFF2-40B4-BE49-F238E27FC236}">
                <a16:creationId xmlns:a16="http://schemas.microsoft.com/office/drawing/2014/main" id="{56B5981F-C5CD-4449-B299-6D27536ABEA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 dirty="0">
                <a:latin typeface="+mn-lt"/>
              </a:rPr>
              <a:t>For å endre utsnitt i bildeplassholderen kan du </a:t>
            </a:r>
            <a:r>
              <a:rPr lang="nb-NO" sz="1600" b="1" dirty="0" err="1">
                <a:latin typeface="+mn-lt"/>
              </a:rPr>
              <a:t>høyreklikke</a:t>
            </a:r>
            <a:r>
              <a:rPr lang="nb-NO" sz="1600" b="1" dirty="0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734C9-890B-4149-802B-6ADB2B74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7BA1F-5A8D-4A00-BDC3-F7E1CE2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BB4A9E-1D2F-43F8-87CF-670AB038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7991B97-2AD2-4DB3-8562-B38E48470BEE}" type="datetime1">
              <a:rPr lang="nb-NO" smtClean="0"/>
              <a:t>24.10.2022</a:t>
            </a:fld>
            <a:endParaRPr lang="nb-NO"/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E96225AC-2339-4269-B4D6-802F0014A4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108" y="715993"/>
            <a:ext cx="10463785" cy="5520906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B16BE0-1BCE-4B1B-A7CB-E6F1CDFE7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6282766"/>
            <a:ext cx="10463784" cy="26863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598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1DF212-B43C-4E27-8A32-30A911DB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697C09-DA3F-49E2-AFE2-17C81B58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C01A9D-ABCE-4C71-80EA-10CB24A6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2E8AD37-7FD2-493A-941F-5BECF2897F5E}" type="datetime1">
              <a:rPr lang="nb-NO" smtClean="0"/>
              <a:t>24.10.2022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80A75A8-7C10-4B2C-9953-D7864D9E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47892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AE6BAA7-0B0D-4ED9-8A16-1612A0EF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24" y="5518916"/>
            <a:ext cx="968752" cy="988246"/>
          </a:xfrm>
          <a:prstGeom prst="rect">
            <a:avLst/>
          </a:prstGeom>
        </p:spPr>
      </p:pic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39D097E-82EC-47E9-96DE-74048FDF1C55}" type="datetime1">
              <a:rPr lang="nb-NO" smtClean="0"/>
              <a:t>24.10.2022</a:t>
            </a:fld>
            <a:endParaRPr lang="nb-NO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51288EF3-989E-4C73-A412-BFDE260BFB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190" y="3808497"/>
            <a:ext cx="5594809" cy="307777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E1C347E-0371-4952-8773-14BEE0056E78}"/>
              </a:ext>
            </a:extLst>
          </p:cNvPr>
          <p:cNvSpPr txBox="1"/>
          <p:nvPr userDrawn="1"/>
        </p:nvSpPr>
        <p:spPr>
          <a:xfrm>
            <a:off x="504063" y="3319101"/>
            <a:ext cx="5591936" cy="49244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nb-NO" sz="3200" b="1" dirty="0">
                <a:solidFill>
                  <a:schemeClr val="tx1"/>
                </a:solidFill>
              </a:rPr>
              <a:t>Mer informasjon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93B0BA4-7BFD-4A1D-A0A2-F34E60730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190" y="2704309"/>
            <a:ext cx="5594809" cy="307777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 err="1"/>
              <a:t>Tlf</a:t>
            </a:r>
            <a:r>
              <a:rPr lang="nb-NO" dirty="0"/>
              <a:t> / epost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459BD94-C578-443F-A2D1-76801A4AD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191" y="2398055"/>
            <a:ext cx="5594809" cy="307777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191679D-1E07-4BD9-A48F-9AD5B5A363D4}"/>
              </a:ext>
            </a:extLst>
          </p:cNvPr>
          <p:cNvSpPr txBox="1"/>
          <p:nvPr userDrawn="1"/>
        </p:nvSpPr>
        <p:spPr>
          <a:xfrm>
            <a:off x="504064" y="1908659"/>
            <a:ext cx="5591936" cy="49244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nb-NO" sz="3200" b="1" dirty="0">
                <a:solidFill>
                  <a:schemeClr val="tx1"/>
                </a:solidFill>
              </a:rPr>
              <a:t>Kontaktinformasjon</a:t>
            </a:r>
          </a:p>
        </p:txBody>
      </p:sp>
    </p:spTree>
    <p:extLst>
      <p:ext uri="{BB962C8B-B14F-4D97-AF65-F5344CB8AC3E}">
        <p14:creationId xmlns:p14="http://schemas.microsoft.com/office/powerpoint/2010/main" val="156524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de 54">
            <a:extLst>
              <a:ext uri="{FF2B5EF4-FFF2-40B4-BE49-F238E27FC236}">
                <a16:creationId xmlns:a16="http://schemas.microsoft.com/office/drawing/2014/main" id="{8B0CFBA7-6403-45BD-B12B-C79AB4BF7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9508" cy="387807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 dirty="0">
                <a:latin typeface="+mn-lt"/>
              </a:rPr>
              <a:t>For å endre utsnitt i bildeplassholderen kan du </a:t>
            </a:r>
            <a:r>
              <a:rPr lang="nb-NO" sz="1600" b="1" dirty="0" err="1">
                <a:latin typeface="+mn-lt"/>
              </a:rPr>
              <a:t>høyreklikke</a:t>
            </a:r>
            <a:r>
              <a:rPr lang="nb-NO" sz="1600" b="1" dirty="0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64B0E219-2F20-4B10-AC94-2EE22EE9DE96}" type="datetime1">
              <a:rPr lang="nb-NO" smtClean="0"/>
              <a:t>24.10.2022</a:t>
            </a:fld>
            <a:endParaRPr lang="nb-NO" dirty="0"/>
          </a:p>
        </p:txBody>
      </p:sp>
      <p:pic>
        <p:nvPicPr>
          <p:cNvPr id="11" name="Bilde 10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7" name="Plassholder for bilde 56">
            <a:extLst>
              <a:ext uri="{FF2B5EF4-FFF2-40B4-BE49-F238E27FC236}">
                <a16:creationId xmlns:a16="http://schemas.microsoft.com/office/drawing/2014/main" id="{8093E73F-92F4-4DBE-8ABF-092AD9E1CE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080228"/>
            <a:ext cx="4657979" cy="3777772"/>
          </a:xfrm>
          <a:custGeom>
            <a:avLst/>
            <a:gdLst>
              <a:gd name="connsiteX0" fmla="*/ 0 w 4657979"/>
              <a:gd name="connsiteY0" fmla="*/ 0 h 3777772"/>
              <a:gd name="connsiteX1" fmla="*/ 4657979 w 4657979"/>
              <a:gd name="connsiteY1" fmla="*/ 1225015 h 3777772"/>
              <a:gd name="connsiteX2" fmla="*/ 4657979 w 4657979"/>
              <a:gd name="connsiteY2" fmla="*/ 3777772 h 3777772"/>
              <a:gd name="connsiteX3" fmla="*/ 2129000 w 4657979"/>
              <a:gd name="connsiteY3" fmla="*/ 3777772 h 3777772"/>
              <a:gd name="connsiteX4" fmla="*/ 0 w 4657979"/>
              <a:gd name="connsiteY4" fmla="*/ 3217570 h 377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979" h="3777772">
                <a:moveTo>
                  <a:pt x="0" y="0"/>
                </a:moveTo>
                <a:lnTo>
                  <a:pt x="4657979" y="1225015"/>
                </a:lnTo>
                <a:lnTo>
                  <a:pt x="4657979" y="3777772"/>
                </a:lnTo>
                <a:lnTo>
                  <a:pt x="2129000" y="3777772"/>
                </a:lnTo>
                <a:lnTo>
                  <a:pt x="0" y="32175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4891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, al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 dirty="0">
                <a:latin typeface="+mn-lt"/>
              </a:rPr>
              <a:t>For å endre utsnitt i bildeplassholderen kan du </a:t>
            </a:r>
            <a:r>
              <a:rPr lang="nb-NO" sz="1600" b="1" dirty="0" err="1">
                <a:latin typeface="+mn-lt"/>
              </a:rPr>
              <a:t>høyreklikke</a:t>
            </a:r>
            <a:r>
              <a:rPr lang="nb-NO" sz="1600" b="1" dirty="0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1AA3D0BC-17C0-4DE8-81B3-A27F8D4B6ED6}" type="datetime1">
              <a:rPr lang="nb-NO" smtClean="0"/>
              <a:t>24.10.2022</a:t>
            </a:fld>
            <a:endParaRPr lang="nb-NO" dirty="0"/>
          </a:p>
        </p:txBody>
      </p:sp>
      <p:pic>
        <p:nvPicPr>
          <p:cNvPr id="11" name="Bilde 10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6" name="Bilde 15" descr="Et bilde som inneholder tegning&#10;&#10;Automatisk generert beskrivelse">
            <a:extLst>
              <a:ext uri="{FF2B5EF4-FFF2-40B4-BE49-F238E27FC236}">
                <a16:creationId xmlns:a16="http://schemas.microsoft.com/office/drawing/2014/main" id="{B85C86D8-F8B9-4F45-8C41-A50E51C507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5352" cy="2618635"/>
          </a:xfrm>
          <a:prstGeom prst="rect">
            <a:avLst/>
          </a:prstGeom>
        </p:spPr>
      </p:pic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C930ACCD-BFD0-4750-9CFC-BE0C706B9A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797743"/>
            <a:ext cx="4659087" cy="5060257"/>
          </a:xfrm>
          <a:custGeom>
            <a:avLst/>
            <a:gdLst>
              <a:gd name="connsiteX0" fmla="*/ 0 w 4659087"/>
              <a:gd name="connsiteY0" fmla="*/ 0 h 5060257"/>
              <a:gd name="connsiteX1" fmla="*/ 4659087 w 4659087"/>
              <a:gd name="connsiteY1" fmla="*/ 1225775 h 5060257"/>
              <a:gd name="connsiteX2" fmla="*/ 4659087 w 4659087"/>
              <a:gd name="connsiteY2" fmla="*/ 5060257 h 5060257"/>
              <a:gd name="connsiteX3" fmla="*/ 2505426 w 4659087"/>
              <a:gd name="connsiteY3" fmla="*/ 5060257 h 5060257"/>
              <a:gd name="connsiteX4" fmla="*/ 0 w 4659087"/>
              <a:gd name="connsiteY4" fmla="*/ 4401096 h 50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087" h="5060257">
                <a:moveTo>
                  <a:pt x="0" y="0"/>
                </a:moveTo>
                <a:lnTo>
                  <a:pt x="4659087" y="1225775"/>
                </a:lnTo>
                <a:lnTo>
                  <a:pt x="4659087" y="5060257"/>
                </a:lnTo>
                <a:lnTo>
                  <a:pt x="2505426" y="5060257"/>
                </a:lnTo>
                <a:lnTo>
                  <a:pt x="0" y="44010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3082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, al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12080F4E-ADAA-476E-AE8B-68912BD41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9283" cy="68580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 dirty="0">
                <a:latin typeface="+mn-lt"/>
              </a:rPr>
              <a:t>For å endre utsnitt i bildeplassholderen kan du </a:t>
            </a:r>
            <a:r>
              <a:rPr lang="nb-NO" sz="1600" b="1" dirty="0" err="1">
                <a:latin typeface="+mn-lt"/>
              </a:rPr>
              <a:t>høyreklikke</a:t>
            </a:r>
            <a:r>
              <a:rPr lang="nb-NO" sz="1600" b="1" dirty="0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17A01DEF-6222-47C4-9B3B-D35CB36F833E}" type="datetime1">
              <a:rPr lang="nb-NO" smtClean="0"/>
              <a:t>24.10.2022</a:t>
            </a:fld>
            <a:endParaRPr lang="nb-NO" dirty="0"/>
          </a:p>
        </p:txBody>
      </p:sp>
      <p:pic>
        <p:nvPicPr>
          <p:cNvPr id="11" name="Bilde 10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9413DA6E-5478-4D4F-8661-E7FFC75205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069434"/>
            <a:ext cx="4654551" cy="2832349"/>
          </a:xfrm>
          <a:custGeom>
            <a:avLst/>
            <a:gdLst>
              <a:gd name="connsiteX0" fmla="*/ 0 w 4654551"/>
              <a:gd name="connsiteY0" fmla="*/ 0 h 2832349"/>
              <a:gd name="connsiteX1" fmla="*/ 4654551 w 4654551"/>
              <a:gd name="connsiteY1" fmla="*/ 1224113 h 2832349"/>
              <a:gd name="connsiteX2" fmla="*/ 4654551 w 4654551"/>
              <a:gd name="connsiteY2" fmla="*/ 2832349 h 2832349"/>
              <a:gd name="connsiteX3" fmla="*/ 0 w 4654551"/>
              <a:gd name="connsiteY3" fmla="*/ 1607601 h 283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4551" h="2832349">
                <a:moveTo>
                  <a:pt x="0" y="0"/>
                </a:moveTo>
                <a:lnTo>
                  <a:pt x="4654551" y="1224113"/>
                </a:lnTo>
                <a:lnTo>
                  <a:pt x="4654551" y="2832349"/>
                </a:lnTo>
                <a:lnTo>
                  <a:pt x="0" y="16076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55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769BE1-2044-48E9-9BC6-F8AD5EEB4DE7}" type="datetime1">
              <a:rPr lang="nb-NO" smtClean="0"/>
              <a:t>24.10.2022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2505671"/>
            <a:ext cx="10463784" cy="1846659"/>
          </a:xfrm>
        </p:spPr>
        <p:txBody>
          <a:bodyPr anchor="ctr" anchorCtr="1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101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D4A5AF-AF2A-43ED-91B1-0B2BA8AC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D99CDA-2F22-4D7A-88DA-0CC1C790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D2E9DA-1709-4F09-82C7-5C0D6BE3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34E10E9-78C0-4E43-A1D1-625C3AC2B97A}" type="datetime1">
              <a:rPr lang="nb-NO" smtClean="0"/>
              <a:t>24.10.2022</a:t>
            </a:fld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0BE78-B74D-4B7F-962A-E57611EC1F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4109" y="1966452"/>
            <a:ext cx="6905663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081FF9D8-C584-47D4-BA50-9AA308D4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9" y="569531"/>
            <a:ext cx="6905663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839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6C5E1983-A774-4D16-AFF5-E6F2357A70FB}" type="datetime1">
              <a:rPr lang="nb-NO" smtClean="0"/>
              <a:t>24.10.2022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233A48A5-4ACF-4DE0-B37D-537E4B0EA3F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7263" y="1966452"/>
            <a:ext cx="504062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90147EF-0EA3-4FDB-B9CA-36577ED4B65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64108" y="1966452"/>
            <a:ext cx="504062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103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353088F-0573-4304-82CE-F89F4E9E1D1C}" type="datetime1">
              <a:rPr lang="nb-NO" smtClean="0"/>
              <a:t>24.10.2022</a:t>
            </a:fld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3CDEF495-6FEC-4C77-9B9B-C2916C4F702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15477" y="1966452"/>
            <a:ext cx="3312415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E91174AE-615D-436D-9ED0-A47C80C7340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39793" y="1966452"/>
            <a:ext cx="3312414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770EB2C9-947F-4330-B178-9FD8BBD252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64109" y="1966452"/>
            <a:ext cx="3312414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292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C004-076A-49C5-9E13-0E2A0EE37A59}" type="datetime1">
              <a:rPr lang="nb-NO" smtClean="0"/>
              <a:t>24.10.2022</a:t>
            </a:fld>
            <a:endParaRPr lang="nb-NO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44025B41-6561-415C-9A20-8688EC70A26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956981" y="1966452"/>
            <a:ext cx="2370910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B9515DC9-E05C-497B-81C9-9D5C29E2E0E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59359" y="1966452"/>
            <a:ext cx="237090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737E6355-653D-4626-B7AF-1983E00104C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561734" y="1966452"/>
            <a:ext cx="237090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94A5B35D-2758-4E3E-B237-B325C7435F0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64109" y="1966452"/>
            <a:ext cx="237090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3" cy="10525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82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A5A3C5D-E064-48F8-BDAA-DD0A73D9A78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3" y="6232379"/>
            <a:ext cx="927985" cy="25104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8F55A1-2788-43EB-93D4-6CA30951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6906098" cy="10525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1B710B-CF37-4F14-80D8-CC57FEE5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108" y="1966452"/>
            <a:ext cx="6906098" cy="37957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DDD969-0A65-4C0E-ADEB-68220519C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64" y="167517"/>
            <a:ext cx="1402079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A994D146-37B8-4CAB-966C-E9435F8C4D7E}" type="datetime1">
              <a:rPr lang="nb-NO" smtClean="0"/>
              <a:t>24.10.2022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AE00EB-2CDD-43C9-9EB7-AF9FF8DDB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3720" y="167517"/>
            <a:ext cx="600456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CBCF91-8ED7-40C6-ABD1-0C405DB8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5857" y="167517"/>
            <a:ext cx="1402079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16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9" r:id="rId3"/>
    <p:sldLayoutId id="2147483678" r:id="rId4"/>
    <p:sldLayoutId id="2147483651" r:id="rId5"/>
    <p:sldLayoutId id="2147483650" r:id="rId6"/>
    <p:sldLayoutId id="2147483652" r:id="rId7"/>
    <p:sldLayoutId id="2147483669" r:id="rId8"/>
    <p:sldLayoutId id="2147483670" r:id="rId9"/>
    <p:sldLayoutId id="2147483660" r:id="rId10"/>
    <p:sldLayoutId id="2147483677" r:id="rId11"/>
    <p:sldLayoutId id="2147483665" r:id="rId12"/>
    <p:sldLayoutId id="2147483653" r:id="rId13"/>
    <p:sldLayoutId id="2147483675" r:id="rId14"/>
    <p:sldLayoutId id="2147483657" r:id="rId15"/>
    <p:sldLayoutId id="2147483656" r:id="rId16"/>
    <p:sldLayoutId id="2147483654" r:id="rId17"/>
    <p:sldLayoutId id="214748367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029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˃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58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87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36116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70145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YZ_66Tca6Y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aktuelt/innspill-til-regjeringens-arbeid-mot-rasisme-og-diskriminering/id292523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>
            <a:extLst>
              <a:ext uri="{FF2B5EF4-FFF2-40B4-BE49-F238E27FC236}">
                <a16:creationId xmlns:a16="http://schemas.microsoft.com/office/drawing/2014/main" id="{40B09481-B7B5-44BC-9046-FFB50F2A9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2923" y="3528220"/>
            <a:ext cx="5576269" cy="738664"/>
          </a:xfrm>
        </p:spPr>
        <p:txBody>
          <a:bodyPr/>
          <a:lstStyle/>
          <a:p>
            <a:r>
              <a:rPr lang="nb-NO" dirty="0"/>
              <a:t>Gada Ezat Azam, seniorrådgiver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024F8CA-B270-49B1-B03F-75157347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2585" y="1235475"/>
            <a:ext cx="5646616" cy="1846659"/>
          </a:xfrm>
        </p:spPr>
        <p:txBody>
          <a:bodyPr/>
          <a:lstStyle/>
          <a:p>
            <a:r>
              <a:rPr lang="nb-NO" dirty="0"/>
              <a:t>Hvordan kan Bufdir bistå kommunene?</a:t>
            </a:r>
          </a:p>
        </p:txBody>
      </p:sp>
    </p:spTree>
    <p:extLst>
      <p:ext uri="{BB962C8B-B14F-4D97-AF65-F5344CB8AC3E}">
        <p14:creationId xmlns:p14="http://schemas.microsoft.com/office/powerpoint/2010/main" val="8766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Koffert kontur">
            <a:extLst>
              <a:ext uri="{FF2B5EF4-FFF2-40B4-BE49-F238E27FC236}">
                <a16:creationId xmlns:a16="http://schemas.microsoft.com/office/drawing/2014/main" id="{C0D42E05-0EA3-EA1C-ED91-418302949B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8375" y="4207312"/>
            <a:ext cx="1650066" cy="986553"/>
          </a:xfr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20D9C0-A904-A307-69B8-782A317DFC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4108" y="4700589"/>
            <a:ext cx="5040629" cy="628650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A7544D5-0265-97D5-6FAE-16585702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0"/>
            <a:ext cx="10463784" cy="1216407"/>
          </a:xfrm>
        </p:spPr>
        <p:txBody>
          <a:bodyPr>
            <a:normAutofit fontScale="90000"/>
          </a:bodyPr>
          <a:lstStyle/>
          <a:p>
            <a:r>
              <a:rPr lang="nb-NO" dirty="0"/>
              <a:t>Kunnskapsportal om likestilling og levekår blant samer, nasjonale minoriteter og personer med innvandrerbakgrunn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EB661A2-4D33-9306-9B7E-6694DAB84A3B}"/>
              </a:ext>
            </a:extLst>
          </p:cNvPr>
          <p:cNvSpPr txBox="1"/>
          <p:nvPr/>
        </p:nvSpPr>
        <p:spPr>
          <a:xfrm rot="10800000" flipH="1" flipV="1">
            <a:off x="6287265" y="5325015"/>
            <a:ext cx="3447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0" i="0" dirty="0">
                <a:solidFill>
                  <a:srgbClr val="333333"/>
                </a:solidFill>
                <a:effectLst/>
                <a:latin typeface="ars_maquette_web_one"/>
              </a:rPr>
              <a:t>Søkere med pakistanske navn har 25 % mindre sjanse for å innkalles til jobbintervju sammenlignet med likt kvalifiserte søkere med norske navn</a:t>
            </a:r>
            <a:endParaRPr lang="nb-NO" sz="1600" b="1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E661365-6C95-1C11-74DC-D017D07913B7}"/>
              </a:ext>
            </a:extLst>
          </p:cNvPr>
          <p:cNvSpPr txBox="1"/>
          <p:nvPr/>
        </p:nvSpPr>
        <p:spPr>
          <a:xfrm>
            <a:off x="6551242" y="3016867"/>
            <a:ext cx="2921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0" i="0" dirty="0">
                <a:solidFill>
                  <a:srgbClr val="333333"/>
                </a:solidFill>
                <a:effectLst/>
                <a:latin typeface="ars_maquette_web_one"/>
              </a:rPr>
              <a:t>Mer enn 60% av jøder unngår noen ganger å vise sin religiøse tilhørighet av redsel for negative holdninger</a:t>
            </a:r>
            <a:endParaRPr lang="nb-NO" sz="1600" b="1" dirty="0"/>
          </a:p>
        </p:txBody>
      </p:sp>
      <p:pic>
        <p:nvPicPr>
          <p:cNvPr id="12" name="Grafikk 11" descr="Sykehus kontur">
            <a:extLst>
              <a:ext uri="{FF2B5EF4-FFF2-40B4-BE49-F238E27FC236}">
                <a16:creationId xmlns:a16="http://schemas.microsoft.com/office/drawing/2014/main" id="{9C7093B5-6F0C-C897-8D9B-6DA21E314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6211" y="4134817"/>
            <a:ext cx="1802466" cy="1038243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3A5B00C-8EFB-EE5B-0FF2-91BF41C225E2}"/>
              </a:ext>
            </a:extLst>
          </p:cNvPr>
          <p:cNvSpPr txBox="1"/>
          <p:nvPr/>
        </p:nvSpPr>
        <p:spPr>
          <a:xfrm>
            <a:off x="1773882" y="5303834"/>
            <a:ext cx="322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0" i="0" dirty="0">
                <a:solidFill>
                  <a:srgbClr val="333333"/>
                </a:solidFill>
                <a:effectLst/>
                <a:latin typeface="ars_maquette_web_one"/>
              </a:rPr>
              <a:t>Erfaring med diskriminering henger sammen med dårligere fysisk og psykisk helse</a:t>
            </a:r>
            <a:endParaRPr lang="nb-NO" sz="1600" b="1" dirty="0"/>
          </a:p>
        </p:txBody>
      </p:sp>
      <p:pic>
        <p:nvPicPr>
          <p:cNvPr id="5" name="Grafikk 4" descr="Gruppe med heldekkende fyll">
            <a:extLst>
              <a:ext uri="{FF2B5EF4-FFF2-40B4-BE49-F238E27FC236}">
                <a16:creationId xmlns:a16="http://schemas.microsoft.com/office/drawing/2014/main" id="{9A53DBD4-620E-3B94-19D0-C40B6B52BF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6663" y="2078881"/>
            <a:ext cx="1802467" cy="98655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9839B7F-FF23-CA38-77D1-31219FEEFE1A}"/>
              </a:ext>
            </a:extLst>
          </p:cNvPr>
          <p:cNvSpPr txBox="1"/>
          <p:nvPr/>
        </p:nvSpPr>
        <p:spPr>
          <a:xfrm>
            <a:off x="1610289" y="3064000"/>
            <a:ext cx="322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333333"/>
                </a:solidFill>
                <a:latin typeface="ars_maquette_web_one"/>
              </a:rPr>
              <a:t>44% sier at de ikke synes det hadde vært greit med en praktiserende muslim som statsminister</a:t>
            </a:r>
            <a:endParaRPr lang="nb-NO" sz="1600" b="1" dirty="0"/>
          </a:p>
        </p:txBody>
      </p:sp>
      <p:pic>
        <p:nvPicPr>
          <p:cNvPr id="14" name="Grafikk 13" descr="Domstol med heldekkende fyll">
            <a:extLst>
              <a:ext uri="{FF2B5EF4-FFF2-40B4-BE49-F238E27FC236}">
                <a16:creationId xmlns:a16="http://schemas.microsoft.com/office/drawing/2014/main" id="{D214D0F4-28B0-7D45-09AA-8418CE958B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0021" y="20788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88F636-E768-1FFE-8453-307C54931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4108" y="1966452"/>
            <a:ext cx="5423567" cy="37957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Støtter lokale, regionale og nasjonale initiativer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Kommuner, fylkeskommuner og frivillige organisasjoner er målgruppe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19 millioner til prosjekter i 2022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Ny utlysning av midler november/desember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CC6718F-252F-F797-4D3F-CE094AA3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986137"/>
          </a:xfrm>
        </p:spPr>
        <p:txBody>
          <a:bodyPr>
            <a:normAutofit fontScale="90000"/>
          </a:bodyPr>
          <a:lstStyle/>
          <a:p>
            <a:r>
              <a:rPr lang="nb-NO" dirty="0"/>
              <a:t>Tilskuddsordning mot rasisme, diskriminering og hatefulle ytringer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BA71CD-01D9-360E-0397-93C73A9041ED}"/>
              </a:ext>
            </a:extLst>
          </p:cNvPr>
          <p:cNvPicPr>
            <a:picLocks noGrp="1" noChangeAspect="1" noChangeArrowheads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75" y="1966913"/>
            <a:ext cx="5039549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7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934E35-57C4-DF42-16ED-43FB9819878F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82579" y="2397998"/>
            <a:ext cx="4445311" cy="29227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4DC76C-B3BC-83A7-B019-407291DFBD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4106" y="2397998"/>
            <a:ext cx="5644849" cy="33641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Lovbestemt plikt til å jobbe med likestilling og mot diskriminering</a:t>
            </a:r>
          </a:p>
          <a:p>
            <a:pPr>
              <a:spcAft>
                <a:spcPts val="600"/>
              </a:spcAft>
            </a:pPr>
            <a:r>
              <a:rPr lang="nb-NO" dirty="0"/>
              <a:t> Gjelder for arbeidsgiver og offentlig myndigheter</a:t>
            </a:r>
          </a:p>
          <a:p>
            <a:pPr>
              <a:spcAft>
                <a:spcPts val="600"/>
              </a:spcAft>
            </a:pPr>
            <a:r>
              <a:rPr lang="nb-NO" dirty="0"/>
              <a:t>Bufdir har laget veiledere for ARP for arbeidsgivere og offentlige myndigheter</a:t>
            </a:r>
          </a:p>
          <a:p>
            <a:pPr marL="0" indent="0">
              <a:spcAft>
                <a:spcPts val="600"/>
              </a:spcAft>
              <a:buNone/>
            </a:pPr>
            <a:endParaRPr lang="nb-NO" dirty="0"/>
          </a:p>
          <a:p>
            <a:pPr marL="0" indent="0">
              <a:spcAft>
                <a:spcPts val="600"/>
              </a:spcAft>
              <a:buNone/>
            </a:pP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4E6616A-6F16-4B95-4373-C16C2AF7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7" y="569531"/>
            <a:ext cx="10463783" cy="1052596"/>
          </a:xfrm>
        </p:spPr>
        <p:txBody>
          <a:bodyPr anchor="b">
            <a:normAutofit/>
          </a:bodyPr>
          <a:lstStyle/>
          <a:p>
            <a:r>
              <a:rPr lang="nb-NO" dirty="0"/>
              <a:t>Aktivitets- og redegjørelsespliktene (ARP)</a:t>
            </a:r>
          </a:p>
        </p:txBody>
      </p:sp>
    </p:spTree>
    <p:extLst>
      <p:ext uri="{BB962C8B-B14F-4D97-AF65-F5344CB8AC3E}">
        <p14:creationId xmlns:p14="http://schemas.microsoft.com/office/powerpoint/2010/main" val="4717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FBFBB31-E69B-13F6-B33F-F33F26B7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Minotenk videoutstilling mot rasisme og diskriminering – </a:t>
            </a:r>
            <a:r>
              <a:rPr lang="nb-NO" dirty="0" err="1">
                <a:hlinkClick r:id="rId2"/>
              </a:rPr>
              <a:t>YouTube</a:t>
            </a:r>
            <a:r>
              <a:rPr lang="nb-NO" dirty="0"/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47B6CCE-FBDC-1BC0-0197-A0F03143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9" y="569531"/>
            <a:ext cx="9732676" cy="1052596"/>
          </a:xfrm>
        </p:spPr>
        <p:txBody>
          <a:bodyPr/>
          <a:lstStyle/>
          <a:p>
            <a:r>
              <a:rPr lang="nb-NO" dirty="0"/>
              <a:t>Videoutstilling om mangfold blant muslimer</a:t>
            </a:r>
          </a:p>
        </p:txBody>
      </p:sp>
    </p:spTree>
    <p:extLst>
      <p:ext uri="{BB962C8B-B14F-4D97-AF65-F5344CB8AC3E}">
        <p14:creationId xmlns:p14="http://schemas.microsoft.com/office/powerpoint/2010/main" val="281769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BDB392-1978-E008-8911-CE913D44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392828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E4826E-CB4E-A1D5-4507-30D7DC9C7E3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nb-NO" dirty="0"/>
              <a:t>Barnevern</a:t>
            </a:r>
          </a:p>
          <a:p>
            <a:r>
              <a:rPr lang="nb-NO" dirty="0"/>
              <a:t>Familievern</a:t>
            </a:r>
          </a:p>
          <a:p>
            <a:r>
              <a:rPr lang="nb-NO" dirty="0"/>
              <a:t>Adopsjon</a:t>
            </a:r>
          </a:p>
          <a:p>
            <a:r>
              <a:rPr lang="nb-NO" dirty="0"/>
              <a:t>Oppvekst</a:t>
            </a:r>
          </a:p>
          <a:p>
            <a:r>
              <a:rPr lang="nb-NO" dirty="0"/>
              <a:t>Vold i nære relasjoner</a:t>
            </a:r>
          </a:p>
          <a:p>
            <a:r>
              <a:rPr lang="nb-NO" dirty="0"/>
              <a:t>Likestilling og ikke – diskriminering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0C64F5C-AF44-FB78-9A92-861A20E4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Bufdir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66FA6E-9E0B-6863-FADC-3BC0FE65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33" y="1622127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7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Plassholder for innhold 18">
            <a:extLst>
              <a:ext uri="{FF2B5EF4-FFF2-40B4-BE49-F238E27FC236}">
                <a16:creationId xmlns:a16="http://schemas.microsoft.com/office/drawing/2014/main" id="{91227209-DBA9-8A06-3AA1-E3A610E362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3600" y="1966913"/>
          <a:ext cx="6905625" cy="379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8863F01A-4A27-EF44-E27B-022C2610E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7670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4275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10" descr="Et bilde som inneholder tekst, enhet&#10;&#10;Automatisk generert beskrivelse">
            <a:extLst>
              <a:ext uri="{FF2B5EF4-FFF2-40B4-BE49-F238E27FC236}">
                <a16:creationId xmlns:a16="http://schemas.microsoft.com/office/drawing/2014/main" id="{2DEFF4A7-A079-C456-76E1-5C8BB68E9138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55" y="1966913"/>
            <a:ext cx="3160977" cy="3795712"/>
          </a:xfrm>
        </p:spPr>
      </p:pic>
      <p:pic>
        <p:nvPicPr>
          <p:cNvPr id="9" name="Plassholder for innhold 8" descr="Et bilde som inneholder tekst, person, poserer&#10;&#10;Automatisk generert beskrivelse">
            <a:extLst>
              <a:ext uri="{FF2B5EF4-FFF2-40B4-BE49-F238E27FC236}">
                <a16:creationId xmlns:a16="http://schemas.microsoft.com/office/drawing/2014/main" id="{231D29EF-99DD-25C3-07D4-577487B6297D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66" y="1966913"/>
            <a:ext cx="2896869" cy="3795712"/>
          </a:xfrm>
        </p:spPr>
      </p:pic>
      <p:pic>
        <p:nvPicPr>
          <p:cNvPr id="7" name="Plassholder for innhold 6" descr="Et bilde som inneholder tekst, person, mann, brett&#10;&#10;Automatisk generert beskrivelse">
            <a:extLst>
              <a:ext uri="{FF2B5EF4-FFF2-40B4-BE49-F238E27FC236}">
                <a16:creationId xmlns:a16="http://schemas.microsoft.com/office/drawing/2014/main" id="{6CE33E9C-35D5-5976-08C6-E123870B00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6" y="1966913"/>
            <a:ext cx="2813681" cy="3795712"/>
          </a:xfr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11844573-B21D-01E9-3713-4511ADB6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2"/>
            <a:ext cx="10463784" cy="525844"/>
          </a:xfrm>
        </p:spPr>
        <p:txBody>
          <a:bodyPr/>
          <a:lstStyle/>
          <a:p>
            <a:r>
              <a:rPr lang="nb-NO" dirty="0"/>
              <a:t>Handlingsplaner på feltet</a:t>
            </a:r>
          </a:p>
        </p:txBody>
      </p:sp>
    </p:spTree>
    <p:extLst>
      <p:ext uri="{BB962C8B-B14F-4D97-AF65-F5344CB8AC3E}">
        <p14:creationId xmlns:p14="http://schemas.microsoft.com/office/powerpoint/2010/main" val="85858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946F383-F009-5A98-91D2-D6D676451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9" y="1966452"/>
            <a:ext cx="10253657" cy="3795719"/>
          </a:xfrm>
        </p:spPr>
        <p:txBody>
          <a:bodyPr/>
          <a:lstStyle/>
          <a:p>
            <a:r>
              <a:rPr lang="nb-NO" dirty="0"/>
              <a:t>Skriftlige innspill kan sendes frem til 1. desember</a:t>
            </a:r>
          </a:p>
          <a:p>
            <a:pPr marL="0" indent="0">
              <a:buNone/>
            </a:pPr>
            <a:r>
              <a:rPr lang="nb-NO" dirty="0">
                <a:hlinkClick r:id="rId3"/>
              </a:rPr>
              <a:t>https://www.regjeringen.no/no/aktuelt/innspill-til-regjeringens-arbeid-mot-rasisme-og-diskriminering/id2925231/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Innspillsmøte</a:t>
            </a:r>
            <a:r>
              <a:rPr lang="nb-NO" dirty="0"/>
              <a:t> i Trondheim 7. november, kl. 17.00-19.00 på Clarion Hotel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763CEBB-78FF-FD11-4ACC-F2CC067F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78" y="569531"/>
            <a:ext cx="10705171" cy="1052596"/>
          </a:xfrm>
        </p:spPr>
        <p:txBody>
          <a:bodyPr>
            <a:normAutofit/>
          </a:bodyPr>
          <a:lstStyle/>
          <a:p>
            <a:r>
              <a:rPr lang="nb-NO" sz="3200" dirty="0"/>
              <a:t>Innspill til ny handlingsplan mot rasisme og diskriminering </a:t>
            </a:r>
          </a:p>
        </p:txBody>
      </p:sp>
    </p:spTree>
    <p:extLst>
      <p:ext uri="{BB962C8B-B14F-4D97-AF65-F5344CB8AC3E}">
        <p14:creationId xmlns:p14="http://schemas.microsoft.com/office/powerpoint/2010/main" val="403514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C5A2F3-DC2A-2C4D-8BDE-F94E6098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Kunnskap</a:t>
            </a:r>
          </a:p>
        </p:txBody>
      </p:sp>
    </p:spTree>
    <p:extLst>
      <p:ext uri="{BB962C8B-B14F-4D97-AF65-F5344CB8AC3E}">
        <p14:creationId xmlns:p14="http://schemas.microsoft.com/office/powerpoint/2010/main" val="188001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C49C24F2-3AA1-4278-3637-EFE6A5210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80" y="381000"/>
            <a:ext cx="5654039" cy="6096000"/>
          </a:xfrm>
          <a:noFill/>
        </p:spPr>
      </p:pic>
    </p:spTree>
    <p:extLst>
      <p:ext uri="{BB962C8B-B14F-4D97-AF65-F5344CB8AC3E}">
        <p14:creationId xmlns:p14="http://schemas.microsoft.com/office/powerpoint/2010/main" val="95948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9B19527-F6A6-4062-8117-64613C91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Statistikk på bufdir.no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F39B386-1B7F-45F2-9D6A-B32232205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97" y="1622127"/>
            <a:ext cx="7332537" cy="51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3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14" descr="Et bilde som inneholder utendørs, bygning, person, mann&#10;&#10;Automatisk generert beskrivelse">
            <a:extLst>
              <a:ext uri="{FF2B5EF4-FFF2-40B4-BE49-F238E27FC236}">
                <a16:creationId xmlns:a16="http://schemas.microsoft.com/office/drawing/2014/main" id="{FCF7F5FD-EC03-4764-8FB5-8B120AB011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r="-2" b="-2"/>
          <a:stretch/>
        </p:blipFill>
        <p:spPr>
          <a:xfrm>
            <a:off x="6287263" y="1966452"/>
            <a:ext cx="5040629" cy="3795719"/>
          </a:xfrm>
          <a:prstGeom prst="rect">
            <a:avLst/>
          </a:prstGeom>
          <a:noFill/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E928DC-1B2B-4430-8CEC-4D6DE5DDF61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4108" y="1966452"/>
            <a:ext cx="5040629" cy="37957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000" dirty="0"/>
              <a:t>Formål:</a:t>
            </a:r>
          </a:p>
          <a:p>
            <a:pPr lvl="1">
              <a:lnSpc>
                <a:spcPct val="90000"/>
              </a:lnSpc>
            </a:pPr>
            <a:r>
              <a:rPr lang="nb-NO" sz="2000" dirty="0"/>
              <a:t>Kunnskapsgrunnlag i arbeidet mot diskriminering og for et likestilt samfunn </a:t>
            </a:r>
          </a:p>
          <a:p>
            <a:pPr lvl="1">
              <a:lnSpc>
                <a:spcPct val="90000"/>
              </a:lnSpc>
            </a:pPr>
            <a:r>
              <a:rPr lang="nb-NO" sz="2000" dirty="0"/>
              <a:t>Samle tall, statistikk og forskning som omhandler aspekter ved levekår og likestilling for etniske og religiøse minoritetsgrupper. 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Målgruppe: </a:t>
            </a:r>
          </a:p>
          <a:p>
            <a:pPr lvl="1">
              <a:lnSpc>
                <a:spcPct val="90000"/>
              </a:lnSpc>
            </a:pPr>
            <a:r>
              <a:rPr lang="nb-NO" sz="2000" dirty="0"/>
              <a:t>Politikere, beslutningstakere og fagpersoner i ulike sektorer og etater og bruker- og interesseorganisasjoner</a:t>
            </a:r>
          </a:p>
          <a:p>
            <a:pPr lvl="1">
              <a:lnSpc>
                <a:spcPct val="90000"/>
              </a:lnSpc>
            </a:pPr>
            <a:r>
              <a:rPr lang="nb-NO" sz="2000" dirty="0"/>
              <a:t>Media, forskere og allmenheten generelt. </a:t>
            </a:r>
          </a:p>
          <a:p>
            <a:pPr lvl="1">
              <a:lnSpc>
                <a:spcPct val="90000"/>
              </a:lnSpc>
            </a:pPr>
            <a:endParaRPr lang="nb-NO" sz="2000" dirty="0"/>
          </a:p>
          <a:p>
            <a:pPr>
              <a:lnSpc>
                <a:spcPct val="90000"/>
              </a:lnSpc>
            </a:pPr>
            <a:endParaRPr lang="nb-NO" sz="2000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E3FFBE8-735B-4E57-9C98-F135A10A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 anchor="b">
            <a:normAutofit/>
          </a:bodyPr>
          <a:lstStyle/>
          <a:p>
            <a:r>
              <a:rPr lang="nb-NO" dirty="0"/>
              <a:t>Formål og målgruppe</a:t>
            </a:r>
          </a:p>
        </p:txBody>
      </p:sp>
    </p:spTree>
    <p:extLst>
      <p:ext uri="{BB962C8B-B14F-4D97-AF65-F5344CB8AC3E}">
        <p14:creationId xmlns:p14="http://schemas.microsoft.com/office/powerpoint/2010/main" val="331532800"/>
      </p:ext>
    </p:extLst>
  </p:cSld>
  <p:clrMapOvr>
    <a:masterClrMapping/>
  </p:clrMapOvr>
</p:sld>
</file>

<file path=ppt/theme/theme1.xml><?xml version="1.0" encoding="utf-8"?>
<a:theme xmlns:a="http://schemas.openxmlformats.org/drawingml/2006/main" name="Bufdir">
  <a:themeElements>
    <a:clrScheme name="Egendefinert 3">
      <a:dk1>
        <a:sysClr val="windowText" lastClr="000000"/>
      </a:dk1>
      <a:lt1>
        <a:sysClr val="window" lastClr="FFFFFF"/>
      </a:lt1>
      <a:dk2>
        <a:srgbClr val="403E40"/>
      </a:dk2>
      <a:lt2>
        <a:srgbClr val="F0F5F2"/>
      </a:lt2>
      <a:accent1>
        <a:srgbClr val="B6CFBF"/>
      </a:accent1>
      <a:accent2>
        <a:srgbClr val="201E20"/>
      </a:accent2>
      <a:accent3>
        <a:srgbClr val="A9A487"/>
      </a:accent3>
      <a:accent4>
        <a:srgbClr val="897A1B"/>
      </a:accent4>
      <a:accent5>
        <a:srgbClr val="EEB4A4"/>
      </a:accent5>
      <a:accent6>
        <a:srgbClr val="2A55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fdir_PPT.potx" id="{F90F82FF-C900-4384-A7A6-DF2EC72EE8FD}" vid="{03ACE101-8BD4-4103-9C49-956D3B85086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358e47-464e-475d-a5a7-9fb3fa7ffae4">
      <Terms xmlns="http://schemas.microsoft.com/office/infopath/2007/PartnerControls"/>
    </lcf76f155ced4ddcb4097134ff3c332f>
    <TaxCatchAll xmlns="43e7e4c9-d60e-4513-b2f7-8ffd6e91b882" xsi:nil="true"/>
    <_Flow_SignoffStatus xmlns="bd358e47-464e-475d-a5a7-9fb3fa7ffae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4D91D563B08438D9119668B40AB86" ma:contentTypeVersion="19" ma:contentTypeDescription="Opprett et nytt dokument." ma:contentTypeScope="" ma:versionID="4fe5e16bb15a630a170d8f084ffe30c4">
  <xsd:schema xmlns:xsd="http://www.w3.org/2001/XMLSchema" xmlns:xs="http://www.w3.org/2001/XMLSchema" xmlns:p="http://schemas.microsoft.com/office/2006/metadata/properties" xmlns:ns2="e3317d8c-004b-454d-a623-33801b5a34ae" xmlns:ns3="bd358e47-464e-475d-a5a7-9fb3fa7ffae4" xmlns:ns4="43e7e4c9-d60e-4513-b2f7-8ffd6e91b882" targetNamespace="http://schemas.microsoft.com/office/2006/metadata/properties" ma:root="true" ma:fieldsID="2a67faa9c276aa42446738166ffce106" ns2:_="" ns3:_="" ns4:_="">
    <xsd:import namespace="e3317d8c-004b-454d-a623-33801b5a34ae"/>
    <xsd:import namespace="bd358e47-464e-475d-a5a7-9fb3fa7ffae4"/>
    <xsd:import namespace="43e7e4c9-d60e-4513-b2f7-8ffd6e91b8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17d8c-004b-454d-a623-33801b5a34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58e47-464e-475d-a5a7-9fb3fa7ffa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Godkjenningsstatus" ma:internalName="Godkjennings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Bildemerkelapper" ma:readOnly="false" ma:fieldId="{5cf76f15-5ced-4ddc-b409-7134ff3c332f}" ma:taxonomyMulti="true" ma:sspId="058eb9fd-3ad0-4f62-a594-8cd2f3ca3a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7e4c9-d60e-4513-b2f7-8ffd6e91b882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ce493f3f-1ddc-46c6-92b8-53e1e19686c1}" ma:internalName="TaxCatchAll" ma:showField="CatchAllData" ma:web="43e7e4c9-d60e-4513-b2f7-8ffd6e91b8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863047-50E2-4581-B004-6731E021AC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33D960-CCC1-4430-89E4-03104779B71C}">
  <ds:schemaRefs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terms/"/>
    <ds:schemaRef ds:uri="fc9dee0a-27b1-49c7-877e-c75933068ed0"/>
    <ds:schemaRef ds:uri="http://purl.org/dc/dcmitype/"/>
    <ds:schemaRef ds:uri="71447df4-366a-4d24-aec0-a556d5bf964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C93591-1FA8-4E4C-BABC-07B738247C2B}"/>
</file>

<file path=docProps/app.xml><?xml version="1.0" encoding="utf-8"?>
<Properties xmlns="http://schemas.openxmlformats.org/officeDocument/2006/extended-properties" xmlns:vt="http://schemas.openxmlformats.org/officeDocument/2006/docPropsVTypes">
  <Template>Bufdir_PPT (6)</Template>
  <TotalTime>224</TotalTime>
  <Words>323</Words>
  <Application>Microsoft Office PowerPoint</Application>
  <PresentationFormat>Widescreen</PresentationFormat>
  <Paragraphs>62</Paragraphs>
  <Slides>14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ars_maquette_web_one</vt:lpstr>
      <vt:lpstr>Calibri</vt:lpstr>
      <vt:lpstr>Bufdir</vt:lpstr>
      <vt:lpstr>Hvordan kan Bufdir bistå kommunene?</vt:lpstr>
      <vt:lpstr>Bufdir</vt:lpstr>
      <vt:lpstr>PowerPoint-presentasjon</vt:lpstr>
      <vt:lpstr>Handlingsplaner på feltet</vt:lpstr>
      <vt:lpstr>Innspill til ny handlingsplan mot rasisme og diskriminering </vt:lpstr>
      <vt:lpstr>Kunnskap</vt:lpstr>
      <vt:lpstr>PowerPoint-presentasjon</vt:lpstr>
      <vt:lpstr>Statistikk på bufdir.no</vt:lpstr>
      <vt:lpstr>Formål og målgruppe</vt:lpstr>
      <vt:lpstr>Kunnskapsportal om likestilling og levekår blant samer, nasjonale minoriteter og personer med innvandrerbakgrunn</vt:lpstr>
      <vt:lpstr>Tilskuddsordning mot rasisme, diskriminering og hatefulle ytringer</vt:lpstr>
      <vt:lpstr>Aktivitets- og redegjørelsespliktene (ARP)</vt:lpstr>
      <vt:lpstr>Videoutstilling om mangfold blant muslimer</vt:lpstr>
      <vt:lpstr>Takk for oppmerksomheten!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kan Bufdir bistå kommunene?</dc:title>
  <dc:creator>Gada Ezat Azam</dc:creator>
  <cp:lastModifiedBy>Gada Ezat Azam</cp:lastModifiedBy>
  <cp:revision>3</cp:revision>
  <dcterms:created xsi:type="dcterms:W3CDTF">2022-10-20T13:32:10Z</dcterms:created>
  <dcterms:modified xsi:type="dcterms:W3CDTF">2022-10-24T20:02:29Z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0x0101005094A9959F5C194E82A674220772639B</vt:lpwstr>
  </property>
</Properties>
</file>